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60" r:id="rId5"/>
    <p:sldId id="278" r:id="rId6"/>
    <p:sldId id="283" r:id="rId7"/>
    <p:sldId id="277" r:id="rId8"/>
    <p:sldId id="279" r:id="rId9"/>
    <p:sldId id="280" r:id="rId10"/>
    <p:sldId id="272" r:id="rId11"/>
    <p:sldId id="273" r:id="rId12"/>
    <p:sldId id="284" r:id="rId13"/>
    <p:sldId id="259" r:id="rId14"/>
    <p:sldId id="263" r:id="rId15"/>
    <p:sldId id="262" r:id="rId16"/>
    <p:sldId id="285" r:id="rId17"/>
    <p:sldId id="286" r:id="rId18"/>
    <p:sldId id="267" r:id="rId19"/>
    <p:sldId id="266" r:id="rId20"/>
    <p:sldId id="268" r:id="rId21"/>
    <p:sldId id="269" r:id="rId22"/>
    <p:sldId id="264" r:id="rId23"/>
    <p:sldId id="271" r:id="rId24"/>
    <p:sldId id="26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ZenBook 14" initials="AZ1" lastIdx="1" clrIdx="0">
    <p:extLst>
      <p:ext uri="{19B8F6BF-5375-455C-9EA6-DF929625EA0E}">
        <p15:presenceInfo xmlns:p15="http://schemas.microsoft.com/office/powerpoint/2012/main" userId="Asus ZenBook 1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83377" autoAdjust="0"/>
  </p:normalViewPr>
  <p:slideViewPr>
    <p:cSldViewPr snapToGrid="0">
      <p:cViewPr varScale="1">
        <p:scale>
          <a:sx n="69" d="100"/>
          <a:sy n="69" d="100"/>
        </p:scale>
        <p:origin x="624" y="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Latn-AZ"/>
              <a:t>AH rastgəlmə tezliyi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0EF-4F53-A3F9-E5390C00A5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30EF-4F53-A3F9-E5390C00A5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DA9-47B8-A2DE-5B8BC6A4E9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0EF-4F53-A3F9-E5390C00A5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0A8F8B7-3656-4F09-81EF-F5692BC51FDA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EF-4F53-A3F9-E5390C00A5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7688FA-5E50-4DE4-A58E-B4990D6F9230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3551142581046"/>
                      <c:h val="6.1357403735991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0EF-4F53-A3F9-E5390C00A50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İnkişaf etmiş ölkələr</c:v>
                </c:pt>
                <c:pt idx="1">
                  <c:v>İnkişaf etməkdə olan ölkələr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0.28499999999999998</c:v>
                </c:pt>
                <c:pt idx="1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F-4F53-A3F9-E5390C00A5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592276813073214"/>
          <c:y val="0.38087017628860459"/>
          <c:w val="0.28556312999314498"/>
          <c:h val="0.217617648781205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0T00:57:06.09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4FE6C-C41B-40BE-83D9-9D2C98D7B8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EB0EA8-B874-4DF9-B852-B18D27F7D232}">
      <dgm:prSet phldrT="[Текст]"/>
      <dgm:spPr/>
      <dgm:t>
        <a:bodyPr/>
        <a:lstStyle/>
        <a:p>
          <a:r>
            <a:rPr lang="az-Latn-AZ" dirty="0" smtClean="0"/>
            <a:t>NON-SPESİFİK</a:t>
          </a:r>
          <a:endParaRPr lang="ru-RU" dirty="0"/>
        </a:p>
      </dgm:t>
    </dgm:pt>
    <dgm:pt modelId="{9B71E8E3-4026-42B4-8B18-CF9831CEF981}" type="parTrans" cxnId="{A92F984D-05C1-4E73-A6DD-1DC5E4B987ED}">
      <dgm:prSet/>
      <dgm:spPr/>
      <dgm:t>
        <a:bodyPr/>
        <a:lstStyle/>
        <a:p>
          <a:endParaRPr lang="ru-RU"/>
        </a:p>
      </dgm:t>
    </dgm:pt>
    <dgm:pt modelId="{7A87C1A5-D3B5-4961-8F5D-18E19D1A4FFA}" type="sibTrans" cxnId="{A92F984D-05C1-4E73-A6DD-1DC5E4B987ED}">
      <dgm:prSet/>
      <dgm:spPr/>
      <dgm:t>
        <a:bodyPr/>
        <a:lstStyle/>
        <a:p>
          <a:endParaRPr lang="ru-RU"/>
        </a:p>
      </dgm:t>
    </dgm:pt>
    <dgm:pt modelId="{55D66E03-26D8-4ED9-91AB-9F8809545C56}">
      <dgm:prSet/>
      <dgm:spPr/>
      <dgm:t>
        <a:bodyPr/>
        <a:lstStyle/>
        <a:p>
          <a:r>
            <a:rPr lang="az-Latn-AZ" smtClean="0"/>
            <a:t>PROİMFLAMMATUAR</a:t>
          </a:r>
          <a:endParaRPr lang="ru-RU" dirty="0"/>
        </a:p>
      </dgm:t>
    </dgm:pt>
    <dgm:pt modelId="{F53AA99E-A53D-4F68-8879-AD147CA2B704}" type="parTrans" cxnId="{E30FD75B-0735-46D9-92A5-F68806202FED}">
      <dgm:prSet/>
      <dgm:spPr/>
      <dgm:t>
        <a:bodyPr/>
        <a:lstStyle/>
        <a:p>
          <a:endParaRPr lang="ru-RU"/>
        </a:p>
      </dgm:t>
    </dgm:pt>
    <dgm:pt modelId="{DB0851D0-F5E8-4D43-8A61-D8DC5D7D478F}" type="sibTrans" cxnId="{E30FD75B-0735-46D9-92A5-F68806202FED}">
      <dgm:prSet/>
      <dgm:spPr/>
      <dgm:t>
        <a:bodyPr/>
        <a:lstStyle/>
        <a:p>
          <a:endParaRPr lang="ru-RU"/>
        </a:p>
      </dgm:t>
    </dgm:pt>
    <dgm:pt modelId="{32F4E2B8-1F75-4128-AC63-42EB058AFF8A}">
      <dgm:prSet phldrT="[Текст]"/>
      <dgm:spPr/>
      <dgm:t>
        <a:bodyPr/>
        <a:lstStyle/>
        <a:p>
          <a:r>
            <a:rPr lang="az-Latn-AZ" dirty="0" smtClean="0"/>
            <a:t>ÜMUMİ</a:t>
          </a:r>
          <a:endParaRPr lang="ru-RU" dirty="0"/>
        </a:p>
      </dgm:t>
    </dgm:pt>
    <dgm:pt modelId="{A8765D46-0A51-4619-B195-A364B5263159}" type="sibTrans" cxnId="{5C766786-79B8-41EF-8ABE-69CBA59F096C}">
      <dgm:prSet/>
      <dgm:spPr/>
      <dgm:t>
        <a:bodyPr/>
        <a:lstStyle/>
        <a:p>
          <a:endParaRPr lang="ru-RU"/>
        </a:p>
      </dgm:t>
    </dgm:pt>
    <dgm:pt modelId="{FC3F3E01-9F6F-4D75-A714-C6F7E323C8E6}" type="parTrans" cxnId="{5C766786-79B8-41EF-8ABE-69CBA59F096C}">
      <dgm:prSet/>
      <dgm:spPr/>
      <dgm:t>
        <a:bodyPr/>
        <a:lstStyle/>
        <a:p>
          <a:endParaRPr lang="ru-RU"/>
        </a:p>
      </dgm:t>
    </dgm:pt>
    <dgm:pt modelId="{940116C0-C9B6-4BA8-962B-F1C71723DA22}">
      <dgm:prSet/>
      <dgm:spPr/>
      <dgm:t>
        <a:bodyPr/>
        <a:lstStyle/>
        <a:p>
          <a:r>
            <a:rPr lang="az-Latn-AZ" dirty="0" smtClean="0"/>
            <a:t>EÇS, CRP, PV, LE</a:t>
          </a:r>
          <a:endParaRPr lang="ru-RU" dirty="0"/>
        </a:p>
      </dgm:t>
    </dgm:pt>
    <dgm:pt modelId="{2661E59F-D11D-4D40-B500-EDBAA1D0617D}" type="parTrans" cxnId="{1C4C3967-23CC-417A-9FE5-907EFE92B197}">
      <dgm:prSet/>
      <dgm:spPr/>
      <dgm:t>
        <a:bodyPr/>
        <a:lstStyle/>
        <a:p>
          <a:endParaRPr lang="ru-RU"/>
        </a:p>
      </dgm:t>
    </dgm:pt>
    <dgm:pt modelId="{E4382A33-6B58-45B3-93A4-618BC0C77AFF}" type="sibTrans" cxnId="{1C4C3967-23CC-417A-9FE5-907EFE92B197}">
      <dgm:prSet/>
      <dgm:spPr/>
      <dgm:t>
        <a:bodyPr/>
        <a:lstStyle/>
        <a:p>
          <a:endParaRPr lang="ru-RU"/>
        </a:p>
      </dgm:t>
    </dgm:pt>
    <dgm:pt modelId="{6236131D-C59A-4D13-92B3-A2FEBC2282FD}">
      <dgm:prSet/>
      <dgm:spPr/>
      <dgm:t>
        <a:bodyPr/>
        <a:lstStyle/>
        <a:p>
          <a:r>
            <a:rPr lang="az-Latn-AZ" dirty="0" smtClean="0"/>
            <a:t>Hs-CRP, NLR</a:t>
          </a:r>
          <a:endParaRPr lang="ru-RU" dirty="0"/>
        </a:p>
      </dgm:t>
    </dgm:pt>
    <dgm:pt modelId="{86A69D32-698C-4EA1-9784-F245DEA08939}" type="parTrans" cxnId="{DD5C7312-7548-44A1-926A-633F48074267}">
      <dgm:prSet/>
      <dgm:spPr/>
      <dgm:t>
        <a:bodyPr/>
        <a:lstStyle/>
        <a:p>
          <a:endParaRPr lang="ru-RU"/>
        </a:p>
      </dgm:t>
    </dgm:pt>
    <dgm:pt modelId="{980BA93B-BCFE-40CE-A0EE-7C8B35A0D16C}" type="sibTrans" cxnId="{DD5C7312-7548-44A1-926A-633F48074267}">
      <dgm:prSet/>
      <dgm:spPr/>
      <dgm:t>
        <a:bodyPr/>
        <a:lstStyle/>
        <a:p>
          <a:endParaRPr lang="ru-RU"/>
        </a:p>
      </dgm:t>
    </dgm:pt>
    <dgm:pt modelId="{C700D274-3290-4016-8F98-8D690E73CB97}">
      <dgm:prSet/>
      <dgm:spPr/>
      <dgm:t>
        <a:bodyPr/>
        <a:lstStyle/>
        <a:p>
          <a:r>
            <a:rPr lang="az-Latn-AZ" dirty="0" smtClean="0"/>
            <a:t>İL-6, İL-8,</a:t>
          </a:r>
          <a:r>
            <a:rPr lang="en-US" dirty="0" smtClean="0"/>
            <a:t> IL-11</a:t>
          </a:r>
          <a:r>
            <a:rPr lang="az-Latn-AZ" dirty="0" smtClean="0"/>
            <a:t>, a-TNF, Sortilin</a:t>
          </a:r>
          <a:endParaRPr lang="ru-RU" dirty="0"/>
        </a:p>
      </dgm:t>
    </dgm:pt>
    <dgm:pt modelId="{0DA85017-05CD-4336-851A-E87D19A70C23}" type="parTrans" cxnId="{EFB0074D-E741-473A-BB40-40AF9DAE60B7}">
      <dgm:prSet/>
      <dgm:spPr/>
      <dgm:t>
        <a:bodyPr/>
        <a:lstStyle/>
        <a:p>
          <a:endParaRPr lang="ru-RU"/>
        </a:p>
      </dgm:t>
    </dgm:pt>
    <dgm:pt modelId="{34B43C29-64C6-41F7-AC3D-D3C7D6F63F0C}" type="sibTrans" cxnId="{EFB0074D-E741-473A-BB40-40AF9DAE60B7}">
      <dgm:prSet/>
      <dgm:spPr/>
      <dgm:t>
        <a:bodyPr/>
        <a:lstStyle/>
        <a:p>
          <a:endParaRPr lang="ru-RU"/>
        </a:p>
      </dgm:t>
    </dgm:pt>
    <dgm:pt modelId="{04B56F6D-ED75-40F5-B482-F78DDA08794E}" type="pres">
      <dgm:prSet presAssocID="{5894FE6C-C41B-40BE-83D9-9D2C98D7B8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C3914-3BFF-4A07-A743-C15C6C7D4FF0}" type="pres">
      <dgm:prSet presAssocID="{32F4E2B8-1F75-4128-AC63-42EB058AFF8A}" presName="parentLin" presStyleCnt="0"/>
      <dgm:spPr/>
    </dgm:pt>
    <dgm:pt modelId="{00027F72-3641-421C-AE49-F7E977FDDDBC}" type="pres">
      <dgm:prSet presAssocID="{32F4E2B8-1F75-4128-AC63-42EB058AFF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8E4121-E9AB-4D37-9F41-5E74277EA2BC}" type="pres">
      <dgm:prSet presAssocID="{32F4E2B8-1F75-4128-AC63-42EB058AFF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52CB9-A474-4547-82D4-BB2359A072A6}" type="pres">
      <dgm:prSet presAssocID="{32F4E2B8-1F75-4128-AC63-42EB058AFF8A}" presName="negativeSpace" presStyleCnt="0"/>
      <dgm:spPr/>
    </dgm:pt>
    <dgm:pt modelId="{0F8FBB3C-4F61-487D-8E16-A0CA7B8914E3}" type="pres">
      <dgm:prSet presAssocID="{32F4E2B8-1F75-4128-AC63-42EB058AFF8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05820-A797-461E-A4DC-46C95310A545}" type="pres">
      <dgm:prSet presAssocID="{A8765D46-0A51-4619-B195-A364B5263159}" presName="spaceBetweenRectangles" presStyleCnt="0"/>
      <dgm:spPr/>
    </dgm:pt>
    <dgm:pt modelId="{9CD9A4E8-ABAD-4B4C-8125-DF17215B0E7A}" type="pres">
      <dgm:prSet presAssocID="{55EB0EA8-B874-4DF9-B852-B18D27F7D232}" presName="parentLin" presStyleCnt="0"/>
      <dgm:spPr/>
    </dgm:pt>
    <dgm:pt modelId="{A608F372-EC98-4711-A341-1C1C0B4A4548}" type="pres">
      <dgm:prSet presAssocID="{55EB0EA8-B874-4DF9-B852-B18D27F7D2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D3CAFA-FDF0-4E46-844A-88C99EABDE53}" type="pres">
      <dgm:prSet presAssocID="{55EB0EA8-B874-4DF9-B852-B18D27F7D2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45B1-82F9-4A98-926D-2B84BEE6E4FA}" type="pres">
      <dgm:prSet presAssocID="{55EB0EA8-B874-4DF9-B852-B18D27F7D232}" presName="negativeSpace" presStyleCnt="0"/>
      <dgm:spPr/>
    </dgm:pt>
    <dgm:pt modelId="{449AFEF5-4035-4629-B417-2B05689AB60F}" type="pres">
      <dgm:prSet presAssocID="{55EB0EA8-B874-4DF9-B852-B18D27F7D23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8A4C3-8BCB-401A-A29D-7CE77176B6EB}" type="pres">
      <dgm:prSet presAssocID="{7A87C1A5-D3B5-4961-8F5D-18E19D1A4FFA}" presName="spaceBetweenRectangles" presStyleCnt="0"/>
      <dgm:spPr/>
    </dgm:pt>
    <dgm:pt modelId="{F654BDE2-2E76-4A6A-B137-6950EF3B44D7}" type="pres">
      <dgm:prSet presAssocID="{55D66E03-26D8-4ED9-91AB-9F8809545C56}" presName="parentLin" presStyleCnt="0"/>
      <dgm:spPr/>
    </dgm:pt>
    <dgm:pt modelId="{5C7CD650-E568-4F77-8468-94063C9505CA}" type="pres">
      <dgm:prSet presAssocID="{55D66E03-26D8-4ED9-91AB-9F8809545C5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600554F-FD1B-4405-909C-E3F6892D1B0E}" type="pres">
      <dgm:prSet presAssocID="{55D66E03-26D8-4ED9-91AB-9F8809545C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502AE-4BC5-4AF0-9099-4EFC2BAE85B0}" type="pres">
      <dgm:prSet presAssocID="{55D66E03-26D8-4ED9-91AB-9F8809545C56}" presName="negativeSpace" presStyleCnt="0"/>
      <dgm:spPr/>
    </dgm:pt>
    <dgm:pt modelId="{1BFAB579-C556-4C34-93ED-338A53C14D7F}" type="pres">
      <dgm:prSet presAssocID="{55D66E03-26D8-4ED9-91AB-9F8809545C5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083EB-905C-4E67-BD42-426FE4E577F8}" type="presOf" srcId="{6236131D-C59A-4D13-92B3-A2FEBC2282FD}" destId="{449AFEF5-4035-4629-B417-2B05689AB60F}" srcOrd="0" destOrd="0" presId="urn:microsoft.com/office/officeart/2005/8/layout/list1"/>
    <dgm:cxn modelId="{758606F7-C8F5-4A0D-818B-DF02747E34BD}" type="presOf" srcId="{5894FE6C-C41B-40BE-83D9-9D2C98D7B834}" destId="{04B56F6D-ED75-40F5-B482-F78DDA08794E}" srcOrd="0" destOrd="0" presId="urn:microsoft.com/office/officeart/2005/8/layout/list1"/>
    <dgm:cxn modelId="{5C766786-79B8-41EF-8ABE-69CBA59F096C}" srcId="{5894FE6C-C41B-40BE-83D9-9D2C98D7B834}" destId="{32F4E2B8-1F75-4128-AC63-42EB058AFF8A}" srcOrd="0" destOrd="0" parTransId="{FC3F3E01-9F6F-4D75-A714-C6F7E323C8E6}" sibTransId="{A8765D46-0A51-4619-B195-A364B5263159}"/>
    <dgm:cxn modelId="{E30FD75B-0735-46D9-92A5-F68806202FED}" srcId="{5894FE6C-C41B-40BE-83D9-9D2C98D7B834}" destId="{55D66E03-26D8-4ED9-91AB-9F8809545C56}" srcOrd="2" destOrd="0" parTransId="{F53AA99E-A53D-4F68-8879-AD147CA2B704}" sibTransId="{DB0851D0-F5E8-4D43-8A61-D8DC5D7D478F}"/>
    <dgm:cxn modelId="{E416FA64-8CD3-4AF0-9657-F31F9B2FB40B}" type="presOf" srcId="{55EB0EA8-B874-4DF9-B852-B18D27F7D232}" destId="{A608F372-EC98-4711-A341-1C1C0B4A4548}" srcOrd="0" destOrd="0" presId="urn:microsoft.com/office/officeart/2005/8/layout/list1"/>
    <dgm:cxn modelId="{EFB0074D-E741-473A-BB40-40AF9DAE60B7}" srcId="{55D66E03-26D8-4ED9-91AB-9F8809545C56}" destId="{C700D274-3290-4016-8F98-8D690E73CB97}" srcOrd="0" destOrd="0" parTransId="{0DA85017-05CD-4336-851A-E87D19A70C23}" sibTransId="{34B43C29-64C6-41F7-AC3D-D3C7D6F63F0C}"/>
    <dgm:cxn modelId="{3798DBA1-3883-4D4C-87A7-17655CA5E0CC}" type="presOf" srcId="{55D66E03-26D8-4ED9-91AB-9F8809545C56}" destId="{F600554F-FD1B-4405-909C-E3F6892D1B0E}" srcOrd="1" destOrd="0" presId="urn:microsoft.com/office/officeart/2005/8/layout/list1"/>
    <dgm:cxn modelId="{DD5C7312-7548-44A1-926A-633F48074267}" srcId="{55EB0EA8-B874-4DF9-B852-B18D27F7D232}" destId="{6236131D-C59A-4D13-92B3-A2FEBC2282FD}" srcOrd="0" destOrd="0" parTransId="{86A69D32-698C-4EA1-9784-F245DEA08939}" sibTransId="{980BA93B-BCFE-40CE-A0EE-7C8B35A0D16C}"/>
    <dgm:cxn modelId="{1C4C3967-23CC-417A-9FE5-907EFE92B197}" srcId="{32F4E2B8-1F75-4128-AC63-42EB058AFF8A}" destId="{940116C0-C9B6-4BA8-962B-F1C71723DA22}" srcOrd="0" destOrd="0" parTransId="{2661E59F-D11D-4D40-B500-EDBAA1D0617D}" sibTransId="{E4382A33-6B58-45B3-93A4-618BC0C77AFF}"/>
    <dgm:cxn modelId="{A92F984D-05C1-4E73-A6DD-1DC5E4B987ED}" srcId="{5894FE6C-C41B-40BE-83D9-9D2C98D7B834}" destId="{55EB0EA8-B874-4DF9-B852-B18D27F7D232}" srcOrd="1" destOrd="0" parTransId="{9B71E8E3-4026-42B4-8B18-CF9831CEF981}" sibTransId="{7A87C1A5-D3B5-4961-8F5D-18E19D1A4FFA}"/>
    <dgm:cxn modelId="{5401E2F7-2484-4CE6-8AD8-930CC3581284}" type="presOf" srcId="{C700D274-3290-4016-8F98-8D690E73CB97}" destId="{1BFAB579-C556-4C34-93ED-338A53C14D7F}" srcOrd="0" destOrd="0" presId="urn:microsoft.com/office/officeart/2005/8/layout/list1"/>
    <dgm:cxn modelId="{0413FA90-AE04-4FA9-AB39-B3AE42BE5378}" type="presOf" srcId="{32F4E2B8-1F75-4128-AC63-42EB058AFF8A}" destId="{00027F72-3641-421C-AE49-F7E977FDDDBC}" srcOrd="0" destOrd="0" presId="urn:microsoft.com/office/officeart/2005/8/layout/list1"/>
    <dgm:cxn modelId="{EB6A6187-9003-460B-8242-9D6FDB0EBA10}" type="presOf" srcId="{55EB0EA8-B874-4DF9-B852-B18D27F7D232}" destId="{9FD3CAFA-FDF0-4E46-844A-88C99EABDE53}" srcOrd="1" destOrd="0" presId="urn:microsoft.com/office/officeart/2005/8/layout/list1"/>
    <dgm:cxn modelId="{FC52E520-19E7-4D11-B9CF-DC691647D4AF}" type="presOf" srcId="{55D66E03-26D8-4ED9-91AB-9F8809545C56}" destId="{5C7CD650-E568-4F77-8468-94063C9505CA}" srcOrd="0" destOrd="0" presId="urn:microsoft.com/office/officeart/2005/8/layout/list1"/>
    <dgm:cxn modelId="{92B71E10-4B0B-4402-BC1C-A480BD62FC6C}" type="presOf" srcId="{32F4E2B8-1F75-4128-AC63-42EB058AFF8A}" destId="{C88E4121-E9AB-4D37-9F41-5E74277EA2BC}" srcOrd="1" destOrd="0" presId="urn:microsoft.com/office/officeart/2005/8/layout/list1"/>
    <dgm:cxn modelId="{1B0D2DA2-EE1A-4B34-B3DB-870489B21623}" type="presOf" srcId="{940116C0-C9B6-4BA8-962B-F1C71723DA22}" destId="{0F8FBB3C-4F61-487D-8E16-A0CA7B8914E3}" srcOrd="0" destOrd="0" presId="urn:microsoft.com/office/officeart/2005/8/layout/list1"/>
    <dgm:cxn modelId="{E5016CB7-2CC1-47CC-BB7F-4CC29A161BB1}" type="presParOf" srcId="{04B56F6D-ED75-40F5-B482-F78DDA08794E}" destId="{2E7C3914-3BFF-4A07-A743-C15C6C7D4FF0}" srcOrd="0" destOrd="0" presId="urn:microsoft.com/office/officeart/2005/8/layout/list1"/>
    <dgm:cxn modelId="{61B0C551-2844-4765-A293-4EAB1A05736F}" type="presParOf" srcId="{2E7C3914-3BFF-4A07-A743-C15C6C7D4FF0}" destId="{00027F72-3641-421C-AE49-F7E977FDDDBC}" srcOrd="0" destOrd="0" presId="urn:microsoft.com/office/officeart/2005/8/layout/list1"/>
    <dgm:cxn modelId="{8C21B39C-73B1-469F-81D2-491692E820CD}" type="presParOf" srcId="{2E7C3914-3BFF-4A07-A743-C15C6C7D4FF0}" destId="{C88E4121-E9AB-4D37-9F41-5E74277EA2BC}" srcOrd="1" destOrd="0" presId="urn:microsoft.com/office/officeart/2005/8/layout/list1"/>
    <dgm:cxn modelId="{AA2C8EA3-6413-4F33-B143-AFC4AA1E7B87}" type="presParOf" srcId="{04B56F6D-ED75-40F5-B482-F78DDA08794E}" destId="{E3C52CB9-A474-4547-82D4-BB2359A072A6}" srcOrd="1" destOrd="0" presId="urn:microsoft.com/office/officeart/2005/8/layout/list1"/>
    <dgm:cxn modelId="{533F6B29-57EA-46B7-82CE-7B1C6701EB90}" type="presParOf" srcId="{04B56F6D-ED75-40F5-B482-F78DDA08794E}" destId="{0F8FBB3C-4F61-487D-8E16-A0CA7B8914E3}" srcOrd="2" destOrd="0" presId="urn:microsoft.com/office/officeart/2005/8/layout/list1"/>
    <dgm:cxn modelId="{F768F76B-5AD3-481B-881D-71ADEF1103AD}" type="presParOf" srcId="{04B56F6D-ED75-40F5-B482-F78DDA08794E}" destId="{93805820-A797-461E-A4DC-46C95310A545}" srcOrd="3" destOrd="0" presId="urn:microsoft.com/office/officeart/2005/8/layout/list1"/>
    <dgm:cxn modelId="{D7EDA761-E4D9-4EF2-BD2F-AED573A546AD}" type="presParOf" srcId="{04B56F6D-ED75-40F5-B482-F78DDA08794E}" destId="{9CD9A4E8-ABAD-4B4C-8125-DF17215B0E7A}" srcOrd="4" destOrd="0" presId="urn:microsoft.com/office/officeart/2005/8/layout/list1"/>
    <dgm:cxn modelId="{8375996F-EB4B-4682-824E-D36BC59C4075}" type="presParOf" srcId="{9CD9A4E8-ABAD-4B4C-8125-DF17215B0E7A}" destId="{A608F372-EC98-4711-A341-1C1C0B4A4548}" srcOrd="0" destOrd="0" presId="urn:microsoft.com/office/officeart/2005/8/layout/list1"/>
    <dgm:cxn modelId="{9BEC39E9-96D2-4EA0-8DF1-FEE193459667}" type="presParOf" srcId="{9CD9A4E8-ABAD-4B4C-8125-DF17215B0E7A}" destId="{9FD3CAFA-FDF0-4E46-844A-88C99EABDE53}" srcOrd="1" destOrd="0" presId="urn:microsoft.com/office/officeart/2005/8/layout/list1"/>
    <dgm:cxn modelId="{3BF643CE-42F2-4550-BF27-3E776B8FE95F}" type="presParOf" srcId="{04B56F6D-ED75-40F5-B482-F78DDA08794E}" destId="{93CE45B1-82F9-4A98-926D-2B84BEE6E4FA}" srcOrd="5" destOrd="0" presId="urn:microsoft.com/office/officeart/2005/8/layout/list1"/>
    <dgm:cxn modelId="{46A4CD72-EC1E-419F-B2FD-FD6544AC76FB}" type="presParOf" srcId="{04B56F6D-ED75-40F5-B482-F78DDA08794E}" destId="{449AFEF5-4035-4629-B417-2B05689AB60F}" srcOrd="6" destOrd="0" presId="urn:microsoft.com/office/officeart/2005/8/layout/list1"/>
    <dgm:cxn modelId="{D55B310E-D459-4DB4-ADFD-F2F5C271043C}" type="presParOf" srcId="{04B56F6D-ED75-40F5-B482-F78DDA08794E}" destId="{EED8A4C3-8BCB-401A-A29D-7CE77176B6EB}" srcOrd="7" destOrd="0" presId="urn:microsoft.com/office/officeart/2005/8/layout/list1"/>
    <dgm:cxn modelId="{6A6C90EC-7440-4837-84E3-F31D6195FC75}" type="presParOf" srcId="{04B56F6D-ED75-40F5-B482-F78DDA08794E}" destId="{F654BDE2-2E76-4A6A-B137-6950EF3B44D7}" srcOrd="8" destOrd="0" presId="urn:microsoft.com/office/officeart/2005/8/layout/list1"/>
    <dgm:cxn modelId="{B21F57A0-AB8F-4011-B35C-C85FE323E013}" type="presParOf" srcId="{F654BDE2-2E76-4A6A-B137-6950EF3B44D7}" destId="{5C7CD650-E568-4F77-8468-94063C9505CA}" srcOrd="0" destOrd="0" presId="urn:microsoft.com/office/officeart/2005/8/layout/list1"/>
    <dgm:cxn modelId="{2E22557F-F21B-4ACA-94E3-4EE5D1FD4C81}" type="presParOf" srcId="{F654BDE2-2E76-4A6A-B137-6950EF3B44D7}" destId="{F600554F-FD1B-4405-909C-E3F6892D1B0E}" srcOrd="1" destOrd="0" presId="urn:microsoft.com/office/officeart/2005/8/layout/list1"/>
    <dgm:cxn modelId="{A0B8888A-D113-4401-8B8C-95AAB2A2EAE9}" type="presParOf" srcId="{04B56F6D-ED75-40F5-B482-F78DDA08794E}" destId="{A26502AE-4BC5-4AF0-9099-4EFC2BAE85B0}" srcOrd="9" destOrd="0" presId="urn:microsoft.com/office/officeart/2005/8/layout/list1"/>
    <dgm:cxn modelId="{16CE7E21-0DC7-4883-8BED-2A220BE2D290}" type="presParOf" srcId="{04B56F6D-ED75-40F5-B482-F78DDA08794E}" destId="{1BFAB579-C556-4C34-93ED-338A53C14D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FBB3C-4F61-487D-8E16-A0CA7B8914E3}">
      <dsp:nvSpPr>
        <dsp:cNvPr id="0" name=""/>
        <dsp:cNvSpPr/>
      </dsp:nvSpPr>
      <dsp:spPr>
        <a:xfrm>
          <a:off x="0" y="336336"/>
          <a:ext cx="97035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101" tIns="437388" rIns="75310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z-Latn-AZ" sz="2100" kern="1200" dirty="0" smtClean="0"/>
            <a:t>EÇS, CRP, PV, LE</a:t>
          </a:r>
          <a:endParaRPr lang="ru-RU" sz="2100" kern="1200" dirty="0"/>
        </a:p>
      </dsp:txBody>
      <dsp:txXfrm>
        <a:off x="0" y="336336"/>
        <a:ext cx="9703522" cy="893025"/>
      </dsp:txXfrm>
    </dsp:sp>
    <dsp:sp modelId="{C88E4121-E9AB-4D37-9F41-5E74277EA2BC}">
      <dsp:nvSpPr>
        <dsp:cNvPr id="0" name=""/>
        <dsp:cNvSpPr/>
      </dsp:nvSpPr>
      <dsp:spPr>
        <a:xfrm>
          <a:off x="485176" y="26376"/>
          <a:ext cx="679246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39" tIns="0" rIns="25673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100" kern="1200" dirty="0" smtClean="0"/>
            <a:t>ÜMUMİ</a:t>
          </a:r>
          <a:endParaRPr lang="ru-RU" sz="2100" kern="1200" dirty="0"/>
        </a:p>
      </dsp:txBody>
      <dsp:txXfrm>
        <a:off x="515438" y="56638"/>
        <a:ext cx="6731941" cy="559396"/>
      </dsp:txXfrm>
    </dsp:sp>
    <dsp:sp modelId="{449AFEF5-4035-4629-B417-2B05689AB60F}">
      <dsp:nvSpPr>
        <dsp:cNvPr id="0" name=""/>
        <dsp:cNvSpPr/>
      </dsp:nvSpPr>
      <dsp:spPr>
        <a:xfrm>
          <a:off x="0" y="1652722"/>
          <a:ext cx="97035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101" tIns="437388" rIns="75310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z-Latn-AZ" sz="2100" kern="1200" dirty="0" smtClean="0"/>
            <a:t>Hs-CRP, NLR</a:t>
          </a:r>
          <a:endParaRPr lang="ru-RU" sz="2100" kern="1200" dirty="0"/>
        </a:p>
      </dsp:txBody>
      <dsp:txXfrm>
        <a:off x="0" y="1652722"/>
        <a:ext cx="9703522" cy="893025"/>
      </dsp:txXfrm>
    </dsp:sp>
    <dsp:sp modelId="{9FD3CAFA-FDF0-4E46-844A-88C99EABDE53}">
      <dsp:nvSpPr>
        <dsp:cNvPr id="0" name=""/>
        <dsp:cNvSpPr/>
      </dsp:nvSpPr>
      <dsp:spPr>
        <a:xfrm>
          <a:off x="485176" y="1342761"/>
          <a:ext cx="679246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39" tIns="0" rIns="25673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100" kern="1200" dirty="0" smtClean="0"/>
            <a:t>NON-SPESİFİK</a:t>
          </a:r>
          <a:endParaRPr lang="ru-RU" sz="2100" kern="1200" dirty="0"/>
        </a:p>
      </dsp:txBody>
      <dsp:txXfrm>
        <a:off x="515438" y="1373023"/>
        <a:ext cx="6731941" cy="559396"/>
      </dsp:txXfrm>
    </dsp:sp>
    <dsp:sp modelId="{1BFAB579-C556-4C34-93ED-338A53C14D7F}">
      <dsp:nvSpPr>
        <dsp:cNvPr id="0" name=""/>
        <dsp:cNvSpPr/>
      </dsp:nvSpPr>
      <dsp:spPr>
        <a:xfrm>
          <a:off x="0" y="2969107"/>
          <a:ext cx="97035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101" tIns="437388" rIns="75310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z-Latn-AZ" sz="2100" kern="1200" dirty="0" smtClean="0"/>
            <a:t>İL-6, İL-8,</a:t>
          </a:r>
          <a:r>
            <a:rPr lang="en-US" sz="2100" kern="1200" dirty="0" smtClean="0"/>
            <a:t> IL-11</a:t>
          </a:r>
          <a:r>
            <a:rPr lang="az-Latn-AZ" sz="2100" kern="1200" dirty="0" smtClean="0"/>
            <a:t>, a-TNF, Sortilin</a:t>
          </a:r>
          <a:endParaRPr lang="ru-RU" sz="2100" kern="1200" dirty="0"/>
        </a:p>
      </dsp:txBody>
      <dsp:txXfrm>
        <a:off x="0" y="2969107"/>
        <a:ext cx="9703522" cy="893025"/>
      </dsp:txXfrm>
    </dsp:sp>
    <dsp:sp modelId="{F600554F-FD1B-4405-909C-E3F6892D1B0E}">
      <dsp:nvSpPr>
        <dsp:cNvPr id="0" name=""/>
        <dsp:cNvSpPr/>
      </dsp:nvSpPr>
      <dsp:spPr>
        <a:xfrm>
          <a:off x="485176" y="2659147"/>
          <a:ext cx="679246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39" tIns="0" rIns="25673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100" kern="1200" smtClean="0"/>
            <a:t>PROİMFLAMMATUAR</a:t>
          </a:r>
          <a:endParaRPr lang="ru-RU" sz="2100" kern="1200" dirty="0"/>
        </a:p>
      </dsp:txBody>
      <dsp:txXfrm>
        <a:off x="515438" y="2689409"/>
        <a:ext cx="673194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B574-3AA2-49A9-8BCD-7DAE0BD744DB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2061-B8EA-4051-A35E-08A63B78E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7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Yaranan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sübutlar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sortilinin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xəstəliklərin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patogenezində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əhəmiyyətli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rolunu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Buraya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müqavimətinin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tənzimlənməsi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tip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şəkərli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arterial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divarın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iltihabı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kalsifikasiyası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tənzimlənməmiş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lipoprotein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mübadiləsi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daxildir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32061-B8EA-4051-A35E-08A63B78E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Zhang%20J%5bAuthor%5d" TargetMode="External"/><Relationship Id="rId3" Type="http://schemas.openxmlformats.org/officeDocument/2006/relationships/hyperlink" Target="https://pubmed.ncbi.nlm.nih.gov/?term=Wei%20Z%5bAuthor%5d" TargetMode="External"/><Relationship Id="rId7" Type="http://schemas.openxmlformats.org/officeDocument/2006/relationships/hyperlink" Target="https://pubmed.ncbi.nlm.nih.gov/?term=Yang%20M%5bAuthor%5d" TargetMode="External"/><Relationship Id="rId2" Type="http://schemas.openxmlformats.org/officeDocument/2006/relationships/hyperlink" Target="https://pubmed.ncbi.nlm.nih.gov/?term=Han%20W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Dang%20R%5bAuthor%5d" TargetMode="External"/><Relationship Id="rId11" Type="http://schemas.openxmlformats.org/officeDocument/2006/relationships/hyperlink" Target="https://doi.org/10.2147/JIR.S240421" TargetMode="External"/><Relationship Id="rId5" Type="http://schemas.openxmlformats.org/officeDocument/2006/relationships/hyperlink" Target="https://pubmed.ncbi.nlm.nih.gov/?term=Geng%20C%5bAuthor%5d" TargetMode="External"/><Relationship Id="rId10" Type="http://schemas.openxmlformats.org/officeDocument/2006/relationships/hyperlink" Target="https://pubmed.ncbi.nlm.nih.gov/?term=Jiang%20P%5bAuthor%5d" TargetMode="External"/><Relationship Id="rId4" Type="http://schemas.openxmlformats.org/officeDocument/2006/relationships/hyperlink" Target="https://pubmed.ncbi.nlm.nih.gov/?term=Zhang%20H%5bAuthor%5d" TargetMode="External"/><Relationship Id="rId9" Type="http://schemas.openxmlformats.org/officeDocument/2006/relationships/hyperlink" Target="https://pubmed.ncbi.nlm.nih.gov/?term=Wang%20C%5bAuthor%5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700" y="444500"/>
            <a:ext cx="9967913" cy="4419600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Gənc</a:t>
            </a:r>
            <a:r>
              <a:rPr lang="az-Latn-AZ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hərbi </a:t>
            </a:r>
            <a:r>
              <a:rPr lang="az-Latn-AZ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qulluqçularda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arterial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hipertenziyanın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yayılması və </a:t>
            </a:r>
            <a:r>
              <a:rPr lang="en-US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sortilin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dəyərlərinin xəstəliyin erkən diaqnostikasında əhəmiyyəti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ibb</a:t>
            </a:r>
            <a:r>
              <a:rPr lang="en-US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xidm</a:t>
            </a:r>
            <a:r>
              <a:rPr lang="az-Latn-AZ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əti mayoru İlaha </a:t>
            </a:r>
            <a:r>
              <a:rPr lang="en-US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z-Latn-AZ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en-US" sz="3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ayeva</a:t>
            </a:r>
            <a:r>
              <a:rPr lang="az-Latn-AZ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(Abdurahmanova)</a:t>
            </a:r>
            <a:r>
              <a:rPr lang="en-US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5300" y="5219700"/>
            <a:ext cx="5254335" cy="163830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Fövqəladə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Nazirliyinin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Mərkəzi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Silahlı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Qüvvələrin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ilahaabdurahmanova@bk.ru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1" y="114300"/>
            <a:ext cx="9879012" cy="647700"/>
          </a:xfrm>
        </p:spPr>
        <p:txBody>
          <a:bodyPr>
            <a:normAutofit/>
          </a:bodyPr>
          <a:lstStyle/>
          <a:p>
            <a:r>
              <a:rPr lang="az-Latn-AZ" b="1" dirty="0" smtClean="0"/>
              <a:t>Tədqiqatlar bizə nə deyir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1" y="2470340"/>
            <a:ext cx="10214542" cy="3741115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3006586" flipH="1">
            <a:off x="6579132" y="3032560"/>
            <a:ext cx="699096" cy="301792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9066997" y="3519717"/>
            <a:ext cx="914400" cy="612648"/>
          </a:xfrm>
          <a:prstGeom prst="wedgeEllipse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2574" y="1083216"/>
            <a:ext cx="985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İltihab</a:t>
            </a:r>
            <a:r>
              <a:rPr lang="ru-RU" dirty="0"/>
              <a:t> </a:t>
            </a:r>
            <a:r>
              <a:rPr lang="ru-RU" dirty="0" err="1"/>
              <a:t>koronar</a:t>
            </a:r>
            <a:r>
              <a:rPr lang="ru-RU" dirty="0"/>
              <a:t> </a:t>
            </a:r>
            <a:r>
              <a:rPr lang="ru-RU" dirty="0" err="1"/>
              <a:t>ürək</a:t>
            </a:r>
            <a:r>
              <a:rPr lang="ru-RU" dirty="0"/>
              <a:t> </a:t>
            </a:r>
            <a:r>
              <a:rPr lang="ru-RU" dirty="0" err="1"/>
              <a:t>xəstəliyinin</a:t>
            </a:r>
            <a:r>
              <a:rPr lang="ru-RU" dirty="0"/>
              <a:t> (CHD) </a:t>
            </a:r>
            <a:r>
              <a:rPr lang="ru-RU" dirty="0" err="1"/>
              <a:t>əsas</a:t>
            </a:r>
            <a:r>
              <a:rPr lang="ru-RU" dirty="0"/>
              <a:t> </a:t>
            </a:r>
            <a:r>
              <a:rPr lang="az-Latn-AZ" dirty="0" smtClean="0"/>
              <a:t>səbəblərindəndir</a:t>
            </a:r>
            <a:r>
              <a:rPr lang="ru-RU" dirty="0" smtClean="0"/>
              <a:t>. </a:t>
            </a:r>
            <a:r>
              <a:rPr lang="ru-RU" dirty="0" err="1"/>
              <a:t>Sortilin</a:t>
            </a:r>
            <a:r>
              <a:rPr lang="ru-RU" dirty="0"/>
              <a:t> </a:t>
            </a:r>
            <a:r>
              <a:rPr lang="ru-RU" dirty="0" err="1"/>
              <a:t>çeşidləmə</a:t>
            </a:r>
            <a:r>
              <a:rPr lang="ru-RU" dirty="0"/>
              <a:t> </a:t>
            </a:r>
            <a:r>
              <a:rPr lang="ru-RU" dirty="0" err="1"/>
              <a:t>reseptorudur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iltihab</a:t>
            </a:r>
            <a:r>
              <a:rPr lang="ru-RU" dirty="0"/>
              <a:t> </a:t>
            </a:r>
            <a:r>
              <a:rPr lang="ru-RU" dirty="0" err="1"/>
              <a:t>reaksiyasının</a:t>
            </a:r>
            <a:r>
              <a:rPr lang="ru-RU" dirty="0"/>
              <a:t> </a:t>
            </a:r>
            <a:r>
              <a:rPr lang="ru-RU" dirty="0" err="1"/>
              <a:t>kritik</a:t>
            </a:r>
            <a:r>
              <a:rPr lang="ru-RU" dirty="0"/>
              <a:t> </a:t>
            </a:r>
            <a:r>
              <a:rPr lang="ru-RU" dirty="0" err="1"/>
              <a:t>tənzimləyicisi</a:t>
            </a:r>
            <a:r>
              <a:rPr lang="ru-RU" dirty="0"/>
              <a:t> </a:t>
            </a:r>
            <a:r>
              <a:rPr lang="ru-RU" dirty="0" err="1"/>
              <a:t>kimi</a:t>
            </a:r>
            <a:r>
              <a:rPr lang="ru-RU" dirty="0"/>
              <a:t> </a:t>
            </a:r>
            <a:r>
              <a:rPr lang="az-Latn-AZ" dirty="0" smtClean="0"/>
              <a:t>də özünü təsdiqləyir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1171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288" y="96253"/>
            <a:ext cx="7266955" cy="881647"/>
          </a:xfrm>
        </p:spPr>
        <p:txBody>
          <a:bodyPr>
            <a:normAutofit/>
          </a:bodyPr>
          <a:lstStyle/>
          <a:p>
            <a:r>
              <a:rPr lang="az-Latn-AZ" b="1" dirty="0"/>
              <a:t>Tədqiqatlar bizə nə deyir</a:t>
            </a:r>
            <a:r>
              <a:rPr lang="ru-RU" b="1" dirty="0"/>
              <a:t>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7418" y="2669309"/>
            <a:ext cx="9865777" cy="3671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0740" y="869796"/>
            <a:ext cx="9877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sübutlar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sortilinin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xəstəliklərin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patogenezində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əhəmiyyətli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rolunu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müqavimətinin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tənzimlənməsi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tip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şəkərli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arterial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divarın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iltihabı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kalsifikasiyası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tənzimlənməmiş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lipoprotein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mübadiləsi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daxildir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Beləliklə də kompleks metobolik xəstəliklərin yaranmasında multifaktorial rol oynamış olur.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745" y="166256"/>
            <a:ext cx="9638867" cy="600362"/>
          </a:xfrm>
        </p:spPr>
        <p:txBody>
          <a:bodyPr>
            <a:normAutofit fontScale="90000"/>
          </a:bodyPr>
          <a:lstStyle/>
          <a:p>
            <a:r>
              <a:rPr lang="az-Latn-AZ" b="1" dirty="0"/>
              <a:t>Tədqiqatlar bizə nə deyir</a:t>
            </a:r>
            <a:r>
              <a:rPr lang="ru-RU" b="1" dirty="0"/>
              <a:t>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509" y="2364510"/>
            <a:ext cx="9384146" cy="4294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7345" y="766619"/>
            <a:ext cx="978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Ateroskleroz</a:t>
            </a:r>
            <a:r>
              <a:rPr lang="ru-RU" dirty="0"/>
              <a:t> </a:t>
            </a:r>
            <a:r>
              <a:rPr lang="ru-RU" dirty="0" err="1"/>
              <a:t>xolesterol</a:t>
            </a:r>
            <a:r>
              <a:rPr lang="ru-RU" dirty="0"/>
              <a:t> </a:t>
            </a:r>
            <a:r>
              <a:rPr lang="ru-RU" dirty="0" err="1"/>
              <a:t>yığılması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makrofaq</a:t>
            </a:r>
            <a:r>
              <a:rPr lang="ru-RU" dirty="0"/>
              <a:t> </a:t>
            </a:r>
            <a:r>
              <a:rPr lang="ru-RU" dirty="0" err="1"/>
              <a:t>köpük</a:t>
            </a:r>
            <a:r>
              <a:rPr lang="ru-RU" dirty="0"/>
              <a:t> </a:t>
            </a:r>
            <a:r>
              <a:rPr lang="ru-RU" dirty="0" err="1"/>
              <a:t>hüceyrələrinin</a:t>
            </a:r>
            <a:r>
              <a:rPr lang="ru-RU" dirty="0"/>
              <a:t> </a:t>
            </a:r>
            <a:r>
              <a:rPr lang="ru-RU" dirty="0" err="1"/>
              <a:t>infiltrasiyası</a:t>
            </a:r>
            <a:r>
              <a:rPr lang="ru-RU" dirty="0"/>
              <a:t> </a:t>
            </a:r>
            <a:r>
              <a:rPr lang="ru-RU" dirty="0" err="1"/>
              <a:t>ilə</a:t>
            </a:r>
            <a:r>
              <a:rPr lang="ru-RU" dirty="0"/>
              <a:t> </a:t>
            </a:r>
            <a:r>
              <a:rPr lang="ru-RU" dirty="0" err="1"/>
              <a:t>intimal</a:t>
            </a:r>
            <a:r>
              <a:rPr lang="ru-RU" dirty="0"/>
              <a:t> </a:t>
            </a:r>
            <a:r>
              <a:rPr lang="ru-RU" dirty="0" err="1"/>
              <a:t>qalınlaşma</a:t>
            </a:r>
            <a:r>
              <a:rPr lang="ru-RU" dirty="0"/>
              <a:t> </a:t>
            </a:r>
            <a:r>
              <a:rPr lang="ru-RU" dirty="0" err="1"/>
              <a:t>ilə</a:t>
            </a:r>
            <a:r>
              <a:rPr lang="ru-RU" dirty="0"/>
              <a:t> </a:t>
            </a:r>
            <a:r>
              <a:rPr lang="ru-RU" dirty="0" err="1"/>
              <a:t>xarakterizə</a:t>
            </a:r>
            <a:r>
              <a:rPr lang="ru-RU" dirty="0"/>
              <a:t> </a:t>
            </a:r>
            <a:r>
              <a:rPr lang="ru-RU" dirty="0" err="1"/>
              <a:t>olunan</a:t>
            </a:r>
            <a:r>
              <a:rPr lang="ru-RU" dirty="0"/>
              <a:t> </a:t>
            </a:r>
            <a:r>
              <a:rPr lang="ru-RU" dirty="0" err="1"/>
              <a:t>xroniki</a:t>
            </a:r>
            <a:r>
              <a:rPr lang="ru-RU" dirty="0"/>
              <a:t> </a:t>
            </a:r>
            <a:r>
              <a:rPr lang="ru-RU" dirty="0" err="1"/>
              <a:t>iltihablı</a:t>
            </a:r>
            <a:r>
              <a:rPr lang="ru-RU" dirty="0"/>
              <a:t> </a:t>
            </a:r>
            <a:r>
              <a:rPr lang="ru-RU" dirty="0" err="1"/>
              <a:t>damar</a:t>
            </a:r>
            <a:r>
              <a:rPr lang="ru-RU" dirty="0"/>
              <a:t> </a:t>
            </a:r>
            <a:r>
              <a:rPr lang="ru-RU" dirty="0" err="1"/>
              <a:t>vəziyyətidir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zədələnmiş</a:t>
            </a:r>
            <a:r>
              <a:rPr lang="ru-RU" dirty="0"/>
              <a:t> </a:t>
            </a:r>
            <a:r>
              <a:rPr lang="ru-RU" dirty="0" err="1"/>
              <a:t>damar</a:t>
            </a:r>
            <a:r>
              <a:rPr lang="ru-RU" dirty="0"/>
              <a:t> </a:t>
            </a:r>
            <a:r>
              <a:rPr lang="ru-RU" dirty="0" err="1"/>
              <a:t>divarının</a:t>
            </a:r>
            <a:r>
              <a:rPr lang="ru-RU" dirty="0"/>
              <a:t> </a:t>
            </a:r>
            <a:r>
              <a:rPr lang="ru-RU" dirty="0" err="1"/>
              <a:t>yerində</a:t>
            </a:r>
            <a:r>
              <a:rPr lang="ru-RU" dirty="0"/>
              <a:t> </a:t>
            </a:r>
            <a:r>
              <a:rPr lang="ru-RU" dirty="0" err="1"/>
              <a:t>lövhə</a:t>
            </a:r>
            <a:r>
              <a:rPr lang="ru-RU" dirty="0"/>
              <a:t> </a:t>
            </a:r>
            <a:r>
              <a:rPr lang="ru-RU" dirty="0" err="1"/>
              <a:t>meydana</a:t>
            </a:r>
            <a:r>
              <a:rPr lang="ru-RU" dirty="0"/>
              <a:t> </a:t>
            </a:r>
            <a:r>
              <a:rPr lang="ru-RU" dirty="0" err="1"/>
              <a:t>gəlməsinə</a:t>
            </a:r>
            <a:r>
              <a:rPr lang="ru-RU" dirty="0"/>
              <a:t> </a:t>
            </a:r>
            <a:r>
              <a:rPr lang="ru-RU" dirty="0" err="1"/>
              <a:t>səbəb</a:t>
            </a:r>
            <a:r>
              <a:rPr lang="ru-RU" dirty="0"/>
              <a:t> </a:t>
            </a:r>
            <a:r>
              <a:rPr lang="ru-RU" dirty="0" err="1"/>
              <a:t>olur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vəziyyət</a:t>
            </a:r>
            <a:r>
              <a:rPr lang="ru-RU" dirty="0"/>
              <a:t> </a:t>
            </a:r>
            <a:r>
              <a:rPr lang="ru-RU" dirty="0" err="1"/>
              <a:t>karotid</a:t>
            </a:r>
            <a:r>
              <a:rPr lang="ru-RU" dirty="0"/>
              <a:t> </a:t>
            </a:r>
            <a:r>
              <a:rPr lang="ru-RU" dirty="0" err="1"/>
              <a:t>arteriya</a:t>
            </a:r>
            <a:r>
              <a:rPr lang="ru-RU" dirty="0"/>
              <a:t> </a:t>
            </a:r>
            <a:r>
              <a:rPr lang="ru-RU" dirty="0" err="1"/>
              <a:t>stenozunun</a:t>
            </a:r>
            <a:r>
              <a:rPr lang="ru-RU" dirty="0"/>
              <a:t> (CAS) </a:t>
            </a:r>
            <a:r>
              <a:rPr lang="ru-RU" dirty="0" err="1" smtClean="0"/>
              <a:t>əsas</a:t>
            </a:r>
            <a:r>
              <a:rPr lang="en-US" dirty="0" smtClean="0"/>
              <a:t> </a:t>
            </a:r>
            <a:r>
              <a:rPr lang="az-Latn-AZ" dirty="0" smtClean="0"/>
              <a:t>səbəbdir.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1" y="624110"/>
            <a:ext cx="9637712" cy="1141190"/>
          </a:xfrm>
        </p:spPr>
        <p:txBody>
          <a:bodyPr>
            <a:normAutofit/>
          </a:bodyPr>
          <a:lstStyle/>
          <a:p>
            <a:r>
              <a:rPr lang="az-Latn-A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Tədqiqat </a:t>
            </a:r>
            <a:r>
              <a:rPr lang="az-Latn-A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işimizin məqsədi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291" y="1765300"/>
            <a:ext cx="10516321" cy="4145922"/>
          </a:xfrm>
        </p:spPr>
        <p:txBody>
          <a:bodyPr>
            <a:normAutofit fontScale="92500" lnSpcReduction="10000"/>
          </a:bodyPr>
          <a:lstStyle/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az-Latn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üksək </a:t>
            </a:r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qan təzyiqi müşahidə olunan hərbiçilərdə hipertenziyanın </a:t>
            </a:r>
            <a:r>
              <a:rPr lang="az-Latn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yayılması, xəstəliyin müəyyənləşdirilməsi</a:t>
            </a:r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mövcud risk faktorlarının öncədən qiymətləndirilməsi və sinergetik təsiri ola biləcək bir neçə amilin (lipid profil göstəriciləri, spesifik olmayan iltihab göstəriciləri və s. kimi ) </a:t>
            </a:r>
            <a:r>
              <a:rPr lang="az-Latn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hipertenziya ilə əlaqəsi və ürək-damar xəstəliklərində rolununun tədqiqi;</a:t>
            </a:r>
          </a:p>
          <a:p>
            <a:r>
              <a:rPr lang="az-Lat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Proimflammatuar marker olan –sortilin dəyərlərinin prediktorial əhəmiyyətinin araşdırılması;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58618"/>
            <a:ext cx="9523412" cy="979055"/>
          </a:xfrm>
        </p:spPr>
        <p:txBody>
          <a:bodyPr>
            <a:normAutofit/>
          </a:bodyPr>
          <a:lstStyle/>
          <a:p>
            <a:r>
              <a:rPr lang="az-Latn-A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Elmi araşdırmalara görə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1" y="1237673"/>
            <a:ext cx="9723148" cy="4578927"/>
          </a:xfrm>
        </p:spPr>
        <p:txBody>
          <a:bodyPr>
            <a:noAutofit/>
          </a:bodyPr>
          <a:lstStyle/>
          <a:p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Hərbi qulluqçulada hipertenziyanın dəqiq yayılamasının qiymətləndirilməsi bir qədər çətindir, çünki mövcud məlumatlar yaş sinifləri, etnik mənsubiyyət, arterial təzyiqin (A/T) ölçülmə metodologiyası (auskultativ, manual, elektron və s.), mövcud arterial təzyiqin ölçmə sayı, vaxtı, tədqiqat populyasıyasının ambulatoriyaya müraciət etmələrinin sayı, müntəzəmliyi və s.-dən təsirlənir</a:t>
            </a:r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z-Latn-A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çox tədqiqatlarda gənc hərbiçilərdə ( 20 -39 yaş ) hipertenziya nisbəti </a:t>
            </a:r>
            <a:r>
              <a:rPr lang="az-Latn-A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4,4 %</a:t>
            </a:r>
            <a:r>
              <a:rPr lang="az-Latn-A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ilə </a:t>
            </a:r>
            <a:r>
              <a:rPr lang="az-Latn-A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14,1 %</a:t>
            </a:r>
            <a:r>
              <a:rPr lang="az-Latn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dəyişir.⁽²´³⁾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64" y="6069742"/>
            <a:ext cx="1169323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3-Nguyen QC, Tabor JW,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EntzelPP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Lau Y,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Suchindran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Hussey JM, et al. Discordance in national estimates of hypertension among young adults. Epidemiology. 2011;22(4):532–41.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1" y="368300"/>
            <a:ext cx="9866312" cy="622300"/>
          </a:xfrm>
        </p:spPr>
        <p:txBody>
          <a:bodyPr>
            <a:normAutofit fontScale="90000"/>
          </a:bodyPr>
          <a:lstStyle/>
          <a:p>
            <a:r>
              <a:rPr lang="az-Latn-AZ" b="1" dirty="0" smtClean="0"/>
              <a:t>Material və metodlar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1" y="1384300"/>
            <a:ext cx="10158412" cy="5130800"/>
          </a:xfrm>
        </p:spPr>
        <p:txBody>
          <a:bodyPr>
            <a:normAutofit/>
          </a:bodyPr>
          <a:lstStyle/>
          <a:p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Tədqiqat </a:t>
            </a:r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 üçün 25-45 yaş arasında olan 1300 hərbiçi cəlb etdik. </a:t>
            </a:r>
            <a:endParaRPr lang="az-Latn-A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rta </a:t>
            </a:r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 25-45 yaş arası olan, digər yanaşı xəstəlikləri olmayan, sırf  hipertenziyalı 120  gənc hərbiçi xəstələrdə </a:t>
            </a:r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isə qeyri-spesifik </a:t>
            </a:r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iltihab markerlərinə və </a:t>
            </a:r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sortilin </a:t>
            </a:r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dəyərlərinə baxdıq</a:t>
            </a:r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Xəstələr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qrupa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bölündü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qrupa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diaqnozu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nəzarət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qrupuna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daxil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Hipertoniya (HT) diaqnozu xəstənin sakitlik halında sistolik qan təzyiqi ≥140 mmHg və ya diastolik qan təzyiqi ≥90 mmHg olaraq təsbit edilməsi və anamnezində hipertenziv dərmanların qəbulu ilə müəyyən edilmişdir. </a:t>
            </a:r>
            <a:endParaRPr lang="az-Latn-A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Hipertenziyalı xəstələr qismində anamnezində hipertenziyası olan və ya son 6 ayda hələ də antihipertenziv dərmanları istifadə edənlər  təyin edilmişdir. </a:t>
            </a:r>
            <a:endParaRPr lang="az-Latn-A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Əlavə </a:t>
            </a:r>
            <a:r>
              <a:rPr lang="az-Latn-A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yanaşı xəstəlikləri, həmçinin şəkərli diabet (ŞD) olan xəstələr tədqiqata daxil edilməmişdir.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55" y="230909"/>
            <a:ext cx="9712757" cy="1099127"/>
          </a:xfrm>
        </p:spPr>
        <p:txBody>
          <a:bodyPr>
            <a:normAutofit fontScale="90000"/>
          </a:bodyPr>
          <a:lstStyle/>
          <a:p>
            <a:r>
              <a:rPr lang="az-Latn-AZ" b="1" dirty="0"/>
              <a:t>Serum </a:t>
            </a:r>
            <a:r>
              <a:rPr lang="az-Latn-AZ" b="1" dirty="0" smtClean="0"/>
              <a:t>sortilinin dəyərlərinin </a:t>
            </a:r>
            <a:r>
              <a:rPr lang="az-Latn-AZ" b="1" dirty="0"/>
              <a:t>ölçülməsi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36" y="1237673"/>
            <a:ext cx="9564975" cy="5172363"/>
          </a:xfrm>
        </p:spPr>
        <p:txBody>
          <a:bodyPr>
            <a:normAutofit/>
          </a:bodyPr>
          <a:lstStyle/>
          <a:p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Qəbul zamanı bir gecəlik aclıqdan sonra hər bir xəstədən qan nümunələri alındı. Qan nümunələrinin otaq temperaturunda 30 dəqiqə laxtalanmasına icazə verilərək 3000 rpm-də 10 dəqiqə sentrifuqa edildi. Sortilinin serum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səviyyələri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istehsalçının protokoluna uyğun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olaraq mövcud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 reaktiv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dəsti ilə ölçüldü (Sigma-Aldrich, ABŞ, sortilin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üçün). Qan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hüceyrələri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tərəfindən serum sortilin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ekskresiyasının qarşısını almaq və onun dəyərlərini yanlış şəkildə artıra bilməməsi üçün zərdab nümunələri sentrifuqadan sonra qırmızı hüceyrələrin laxtasından mümkün qədər tez ayrıldı. Ayrılmış sera dərhal ölçüldü. Serum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sortilin səviyyələri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Silahlı Qüvvələrin Baş Klinik Hospitalının mərkəzi klinik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laboratoriyasında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Təhlil Kitindən (kimyalüminesans analizi) IMMULITE® 1000 sistemi (Siemens Healthcare Diagnostics Inc., Birləşmiş Krallıq-(istehsalçı təlimatları))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cihazı vasitəsilə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ölçüldü.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8544"/>
            <a:ext cx="8911687" cy="1302329"/>
          </a:xfrm>
        </p:spPr>
        <p:txBody>
          <a:bodyPr/>
          <a:lstStyle/>
          <a:p>
            <a:r>
              <a:rPr lang="az-Latn-AZ" b="1" dirty="0" smtClean="0"/>
              <a:t>Statistik təhlil metodları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127" y="988291"/>
            <a:ext cx="9897485" cy="5070764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proqramından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aparılmışdır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19.0; SPSS Inc., Chicago, IL, USA).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Kateqorik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dəyişənlər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Kateqorik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dəyişənləri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müqayisə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dəqiqlik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Davamlı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dəyişənlərin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paylanmasını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qiymətləndirmək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Kolmoqorov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-Smirnov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Normal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paylanma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davamlı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dəyişənlər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Mann-Whitney U-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edərək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median (50-ci)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dəyərlər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rüblərarası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diapazonlar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(25-ci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75-ci)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Həssaslıq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qəbuledicinin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əyrilərini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çəkmək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Korrelyasiya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analizləri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Pearson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Spearman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korrelyasiya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testlərindən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aparılmışdır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Hipertansif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xəstələrin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müstəqil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tərəfdaşlarını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qiymətləndirmək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çoxvariantlı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reqressiya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analizindən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Odds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əmsalları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intervalları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hesablanmışdır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 &lt;0,05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dəyəri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cəhətdən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əhəmiyyətli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273" y="286327"/>
            <a:ext cx="9657339" cy="452203"/>
          </a:xfrm>
        </p:spPr>
        <p:txBody>
          <a:bodyPr>
            <a:normAutofit fontScale="90000"/>
          </a:bodyPr>
          <a:lstStyle/>
          <a:p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 təhlil nəticələri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58146"/>
              </p:ext>
            </p:extLst>
          </p:nvPr>
        </p:nvGraphicFramePr>
        <p:xfrm>
          <a:off x="1524000" y="1136078"/>
          <a:ext cx="9485869" cy="5119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301">
                  <a:extLst>
                    <a:ext uri="{9D8B030D-6E8A-4147-A177-3AD203B41FA5}">
                      <a16:colId xmlns:a16="http://schemas.microsoft.com/office/drawing/2014/main" val="2998194013"/>
                    </a:ext>
                  </a:extLst>
                </a:gridCol>
                <a:gridCol w="2527981">
                  <a:extLst>
                    <a:ext uri="{9D8B030D-6E8A-4147-A177-3AD203B41FA5}">
                      <a16:colId xmlns:a16="http://schemas.microsoft.com/office/drawing/2014/main" val="3400710860"/>
                    </a:ext>
                  </a:extLst>
                </a:gridCol>
                <a:gridCol w="2526988">
                  <a:extLst>
                    <a:ext uri="{9D8B030D-6E8A-4147-A177-3AD203B41FA5}">
                      <a16:colId xmlns:a16="http://schemas.microsoft.com/office/drawing/2014/main" val="1341868074"/>
                    </a:ext>
                  </a:extLst>
                </a:gridCol>
                <a:gridCol w="1515599">
                  <a:extLst>
                    <a:ext uri="{9D8B030D-6E8A-4147-A177-3AD203B41FA5}">
                      <a16:colId xmlns:a16="http://schemas.microsoft.com/office/drawing/2014/main" val="3983212833"/>
                    </a:ext>
                  </a:extLst>
                </a:gridCol>
              </a:tblGrid>
              <a:tr h="271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Parameters</a:t>
                      </a:r>
                      <a:r>
                        <a:rPr lang="az-Latn-AZ" sz="800" dirty="0" smtClean="0">
                          <a:effectLst/>
                        </a:rPr>
                        <a:t>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Hypertension (n=55)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Control (n=65)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 value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470122881"/>
                  </a:ext>
                </a:extLst>
              </a:tr>
              <a:tr h="18224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642423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Age, year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36.58 ± 7.58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35.80 ± 8.01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2786167816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Smoking, n (%)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38(%69)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46(%70)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752163121"/>
                  </a:ext>
                </a:extLst>
              </a:tr>
              <a:tr h="36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Systolic blood pressure (mmHg)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150.48 ± 9.74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110.90 ± 10.27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268971990"/>
                  </a:ext>
                </a:extLst>
              </a:tr>
              <a:tr h="36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Diastolic blood pressure (mmHg)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68.84 ± 9.15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69.44 ± 9.45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3375129887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Body mass index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23.60 ± 2.57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23.40  ± 2.49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699652632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Ca-channel blocers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861397676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Beta-blockers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675650958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ACE-inhibitors or ARB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658754695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Hemoglobin, g/dL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14.88 ± 1.75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14.93 ± 1.04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0.90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3522524551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Hemotocrit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42.09 ± 4.16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41.18 ± 2.62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325231700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Platelet, 10</a:t>
                      </a:r>
                      <a:r>
                        <a:rPr lang="en-US" sz="800" baseline="30000" dirty="0">
                          <a:effectLst/>
                        </a:rPr>
                        <a:t>3</a:t>
                      </a:r>
                      <a:r>
                        <a:rPr lang="en-US" sz="800" dirty="0">
                          <a:effectLst/>
                        </a:rPr>
                        <a:t>/mm</a:t>
                      </a:r>
                      <a:r>
                        <a:rPr lang="en-US" sz="800" baseline="300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256.50  ± 58.39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231.73 ± 53.41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55266942"/>
                  </a:ext>
                </a:extLst>
              </a:tr>
              <a:tr h="36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White blood cell number,10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r>
                        <a:rPr lang="en-US" sz="800">
                          <a:effectLst/>
                        </a:rPr>
                        <a:t>/mm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8.61 ± 2.53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8.18 ± 2.51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3790727597"/>
                  </a:ext>
                </a:extLst>
              </a:tr>
              <a:tr h="36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Lymphochyte</a:t>
                      </a:r>
                      <a:r>
                        <a:rPr lang="en-US" sz="800" dirty="0">
                          <a:effectLst/>
                        </a:rPr>
                        <a:t> count, 10</a:t>
                      </a:r>
                      <a:r>
                        <a:rPr lang="en-US" sz="800" baseline="30000" dirty="0">
                          <a:effectLst/>
                        </a:rPr>
                        <a:t>3</a:t>
                      </a:r>
                      <a:r>
                        <a:rPr lang="en-US" sz="800" dirty="0">
                          <a:effectLst/>
                        </a:rPr>
                        <a:t>/mm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3.92 </a:t>
                      </a:r>
                      <a:r>
                        <a:rPr lang="en-US" sz="800" u="sng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 1.02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2.77 + 0.81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813076503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Neutrophil count, 10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r>
                        <a:rPr lang="en-US" sz="800">
                          <a:effectLst/>
                        </a:rPr>
                        <a:t>/mm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4.98 + 1.81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4.01 + 1.03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3073491838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NLR 10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r>
                        <a:rPr lang="en-US" sz="800">
                          <a:effectLst/>
                        </a:rPr>
                        <a:t>/mm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2.17 ± 1.34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1.63 ±  0.57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2285486728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Serum glucose, mg/dL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100.10 ± 8.86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98.83 ± 8.98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300364160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Serum creatine, mg/ dl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82.92 ± 14.97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80.16 ± 9.46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2836005477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hs-CRP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3.09 ±1.69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1.77 ± 0.84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4095221774"/>
                  </a:ext>
                </a:extLst>
              </a:tr>
              <a:tr h="18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IL-6 pg/mL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1.70 ± 1.25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1.12 ± 0.98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3956478126"/>
                  </a:ext>
                </a:extLst>
              </a:tr>
              <a:tr h="23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e-GFR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75.50 ± 16.45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77.80 ± 16.61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1303618852"/>
                  </a:ext>
                </a:extLst>
              </a:tr>
              <a:tr h="23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Sort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2.12±0.95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1.63±0.66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&lt;0.003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6" marR="47966" marT="0" marB="0"/>
                </a:tc>
                <a:extLst>
                  <a:ext uri="{0D108BD9-81ED-4DB2-BD59-A6C34878D82A}">
                    <a16:rowId xmlns:a16="http://schemas.microsoft.com/office/drawing/2014/main" val="68715656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327473" y="1662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74617" y="6370812"/>
            <a:ext cx="9125529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-angiotensin-converting enzyme;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angiotensin-receptor blocker; Ca-channel blocker;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e-GFR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-glomerular filtration;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-body mass index;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NLR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-neutrophil-lymphocyte count;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İL-6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-interleukin 6</a:t>
            </a:r>
            <a:r>
              <a:rPr lang="az-Latn-AZ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;Sort-serum sortilin.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62" y="185351"/>
            <a:ext cx="9836450" cy="877117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 təhlil nəticələri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55049"/>
              </p:ext>
            </p:extLst>
          </p:nvPr>
        </p:nvGraphicFramePr>
        <p:xfrm>
          <a:off x="1200729" y="2631991"/>
          <a:ext cx="10303883" cy="2715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3869">
                  <a:extLst>
                    <a:ext uri="{9D8B030D-6E8A-4147-A177-3AD203B41FA5}">
                      <a16:colId xmlns:a16="http://schemas.microsoft.com/office/drawing/2014/main" val="3710871910"/>
                    </a:ext>
                  </a:extLst>
                </a:gridCol>
                <a:gridCol w="3435007">
                  <a:extLst>
                    <a:ext uri="{9D8B030D-6E8A-4147-A177-3AD203B41FA5}">
                      <a16:colId xmlns:a16="http://schemas.microsoft.com/office/drawing/2014/main" val="3931213463"/>
                    </a:ext>
                  </a:extLst>
                </a:gridCol>
                <a:gridCol w="3435007">
                  <a:extLst>
                    <a:ext uri="{9D8B030D-6E8A-4147-A177-3AD203B41FA5}">
                      <a16:colId xmlns:a16="http://schemas.microsoft.com/office/drawing/2014/main" val="2057390353"/>
                    </a:ext>
                  </a:extLst>
                </a:gridCol>
              </a:tblGrid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200">
                          <a:effectLst/>
                        </a:rPr>
                        <a:t>Indicators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          OR (95% CI)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            P </a:t>
                      </a:r>
                      <a:r>
                        <a:rPr lang="az-Latn-AZ" sz="1200">
                          <a:effectLst/>
                        </a:rPr>
                        <a:t>value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878738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NLR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1.40 (1.15-1.71)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      0.004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999439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200">
                          <a:effectLst/>
                        </a:rPr>
                        <a:t>Smoking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2.161 (0.82-6.01)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      0.341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903414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200" dirty="0">
                          <a:effectLst/>
                        </a:rPr>
                        <a:t>Age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0.97 (0.87-1.12)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      0.121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021208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IL-</a:t>
                      </a:r>
                      <a:r>
                        <a:rPr lang="az-Latn-AZ" sz="1200">
                          <a:effectLst/>
                        </a:rPr>
                        <a:t>6</a:t>
                      </a:r>
                      <a:r>
                        <a:rPr lang="en-US" sz="1200">
                          <a:effectLst/>
                        </a:rPr>
                        <a:t> pg/mL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1.81 (1.04-2.35)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      0.052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21019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hs-CRP mg/dL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0.84 (0.58-1.17)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      0.167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643291"/>
                  </a:ext>
                </a:extLst>
              </a:tr>
              <a:tr h="38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        4.91 (1.24-19.51)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0.023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91208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0728" y="1372447"/>
            <a:ext cx="106610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Cədvəl 2. Hipertoniyanın müstəqil proqnozlaşdırıcılarının çoxvariantlı logistik reqressiya </a:t>
            </a:r>
            <a:r>
              <a:rPr lang="az-Latn-AZ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təhlili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0728" y="5832594"/>
            <a:ext cx="6096000" cy="774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Confidence interval;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NLR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neutrophil-lymphocyte count ratio;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Odds ratio;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Hs-CRP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highly sensitive C-reactive protein,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IL-6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Interleukin-6. </a:t>
            </a:r>
            <a:r>
              <a:rPr lang="az-Latn-A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-serum sortilin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10836"/>
            <a:ext cx="3670299" cy="877455"/>
          </a:xfrm>
        </p:spPr>
        <p:txBody>
          <a:bodyPr/>
          <a:lstStyle/>
          <a:p>
            <a:r>
              <a:rPr lang="az-Latn-AZ" dirty="0" smtClean="0"/>
              <a:t> </a:t>
            </a:r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63" y="988292"/>
            <a:ext cx="8775700" cy="4710544"/>
          </a:xfrm>
        </p:spPr>
      </p:pic>
      <p:sp>
        <p:nvSpPr>
          <p:cNvPr id="6" name="Прямоугольник 5"/>
          <p:cNvSpPr/>
          <p:nvPr/>
        </p:nvSpPr>
        <p:spPr>
          <a:xfrm>
            <a:off x="341746" y="6081709"/>
            <a:ext cx="110928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1-Katherine T.Mills, Joshuna D.Bundy, Tanika N. Kelly et al. Global Disparities of Hypertension Prevelance and control. A. Systematic Analysis of Population Based Studies From 90 Countries // Circulation,-2016.-134.-P. 441-450.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369" y="234778"/>
            <a:ext cx="9552244" cy="1099751"/>
          </a:xfrm>
        </p:spPr>
        <p:txBody>
          <a:bodyPr>
            <a:noAutofit/>
          </a:bodyPr>
          <a:lstStyle/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Korellyasiyalar</a:t>
            </a:r>
            <a:b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29803"/>
              </p:ext>
            </p:extLst>
          </p:nvPr>
        </p:nvGraphicFramePr>
        <p:xfrm>
          <a:off x="1791730" y="2879123"/>
          <a:ext cx="9860691" cy="3459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791">
                  <a:extLst>
                    <a:ext uri="{9D8B030D-6E8A-4147-A177-3AD203B41FA5}">
                      <a16:colId xmlns:a16="http://schemas.microsoft.com/office/drawing/2014/main" val="1280665648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603439089"/>
                    </a:ext>
                  </a:extLst>
                </a:gridCol>
                <a:gridCol w="1338876">
                  <a:extLst>
                    <a:ext uri="{9D8B030D-6E8A-4147-A177-3AD203B41FA5}">
                      <a16:colId xmlns:a16="http://schemas.microsoft.com/office/drawing/2014/main" val="4178530740"/>
                    </a:ext>
                  </a:extLst>
                </a:gridCol>
                <a:gridCol w="2944693">
                  <a:extLst>
                    <a:ext uri="{9D8B030D-6E8A-4147-A177-3AD203B41FA5}">
                      <a16:colId xmlns:a16="http://schemas.microsoft.com/office/drawing/2014/main" val="1791486143"/>
                    </a:ext>
                  </a:extLst>
                </a:gridCol>
                <a:gridCol w="2944693">
                  <a:extLst>
                    <a:ext uri="{9D8B030D-6E8A-4147-A177-3AD203B41FA5}">
                      <a16:colId xmlns:a16="http://schemas.microsoft.com/office/drawing/2014/main" val="233690807"/>
                    </a:ext>
                  </a:extLst>
                </a:gridCol>
              </a:tblGrid>
              <a:tr h="520285">
                <a:tc gridSpan="5"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                                    Correlations</a:t>
                      </a:r>
                      <a:endParaRPr lang="ru-RU" sz="110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0492"/>
                  </a:ext>
                </a:extLst>
              </a:tr>
              <a:tr h="260142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Sortilin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Hs-CRP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0494039"/>
                  </a:ext>
                </a:extLst>
              </a:tr>
              <a:tr h="520285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Spearman's rho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sortilin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Correlation Coefficient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,347</a:t>
                      </a:r>
                      <a:r>
                        <a:rPr lang="tr-TR" sz="1100" baseline="30000">
                          <a:effectLst/>
                        </a:rPr>
                        <a:t>**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022575"/>
                  </a:ext>
                </a:extLst>
              </a:tr>
              <a:tr h="338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Sig. (2-tailed)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,000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8609115"/>
                  </a:ext>
                </a:extLst>
              </a:tr>
              <a:tr h="260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119747"/>
                  </a:ext>
                </a:extLst>
              </a:tr>
              <a:tr h="520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Hs-CRP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Correlation Coefficient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,347</a:t>
                      </a:r>
                      <a:r>
                        <a:rPr lang="tr-TR" sz="1100" baseline="30000">
                          <a:effectLst/>
                        </a:rPr>
                        <a:t>**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7354826"/>
                  </a:ext>
                </a:extLst>
              </a:tr>
              <a:tr h="260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Sig. (2-tailed)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,000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5726235"/>
                  </a:ext>
                </a:extLst>
              </a:tr>
              <a:tr h="260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165854"/>
                  </a:ext>
                </a:extLst>
              </a:tr>
              <a:tr h="520285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**. Correlation is significant at the 0.01 level (2-tailed).</a:t>
                      </a:r>
                      <a:endParaRPr lang="ru-RU" sz="11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8789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7968" y="1433384"/>
            <a:ext cx="11009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Sortilin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-CRP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Spearman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tərəfindən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müsbət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korrelyasiya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&lt;0.001)</a:t>
            </a:r>
          </a:p>
        </p:txBody>
      </p:sp>
    </p:spTree>
    <p:extLst>
      <p:ext uri="{BB962C8B-B14F-4D97-AF65-F5344CB8AC3E}">
        <p14:creationId xmlns:p14="http://schemas.microsoft.com/office/powerpoint/2010/main" val="147945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363" y="160638"/>
            <a:ext cx="9379250" cy="1062681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Korellyasiyalar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sus ZenBook 14\OneDrive\Рабочий стол\roc -Sortili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0" y="1535699"/>
            <a:ext cx="6613237" cy="4920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14399" y="1535699"/>
            <a:ext cx="4636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əyri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analizində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1,75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mL-dən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yuxarı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sortilin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səviyyələri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həssaslıq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spesifikliklə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(AUC = , P)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hipertoniyanı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proqnozlaşdırdı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Şəkil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10053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61" y="345384"/>
            <a:ext cx="8911687" cy="1280890"/>
          </a:xfrm>
        </p:spPr>
        <p:txBody>
          <a:bodyPr>
            <a:normAutofit/>
          </a:bodyPr>
          <a:lstStyle/>
          <a:p>
            <a:r>
              <a:rPr lang="az-Latn-A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Nəticələr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355" y="1422400"/>
            <a:ext cx="10030257" cy="2743200"/>
          </a:xfrm>
        </p:spPr>
        <p:txBody>
          <a:bodyPr>
            <a:noAutofit/>
          </a:bodyPr>
          <a:lstStyle/>
          <a:p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Araşdırmalarımıza görə vəziyyətdən asılı olamayaraq ( hərbi hissənin yerləşmə əzazisi, iqlimi, qidalanma şərtləri, xidmət növü və s.) hər beş nəfərdən birinin arterial hipertenziyadan əziyyət çəkdiyi təxmin edilir. </a:t>
            </a:r>
            <a:endParaRPr lang="az-Latn-A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Azərbaycan Respublikasının Silahlı Qüvvələrində və Fövqəlada Hallar Nazirliyinin müvafiq qrumlarında xidmət edən 25-45 yaş arası olan gənc hərbiçilərdə arterial hipertenziyanın yayılma dərəcəsi ortalama 7,8 % təşkil edir.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hipertenziyalı hərbi qulluqçularda qeyri-spesifik iltihab markerləri və sortilin dəyərləri ROC-əyrisinə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görə anlamlı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dərəcədə ( 66 % spesifiklik və 76 % sensitivliklə ) yüksək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çıxmışdır.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901" y="5473701"/>
            <a:ext cx="1033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az-Latn-AZ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Beləliklə də </a:t>
            </a:r>
            <a:r>
              <a:rPr lang="az-Latn-AZ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arterial hipertenziya və proimflammatuar marker olan sortilin arasında əlaqə ehtimallarımız öz elmi təsdiqini tapmışdır.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1" y="558800"/>
            <a:ext cx="9726612" cy="1054100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Tövsiyyələrimiz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757" y="1905000"/>
            <a:ext cx="9940855" cy="4006222"/>
          </a:xfrm>
        </p:spPr>
        <p:txBody>
          <a:bodyPr>
            <a:normAutofit/>
          </a:bodyPr>
          <a:lstStyle/>
          <a:p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Məhz bu səbəbdəndir ki, hipertenziyalı hərbi qulluqçularda gələcəkdə ola biləcək yüksək qan təzyiqi və ürək-damar sistemi xəstəliklərini öncədən müəyyənləşdirmək, onları müşayiət edən digər risk faktorlarını erkən və vaxtında aşkarlamaq olduqca önəmlidir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ənc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hipertenziyalı hərbi qulluqçularda qeyri-spesifik iltihab markerlərinin yüksək olma ehtimalını öncədən göstərmək, mövcud risk faktorlarını dəyərləndirmək, sistolik və diastolik qan təzyiqləri arasındakı əlaqəni, eyni zamanda sinergik təsir göstərə bilən bir neçə faktorların ( lipid profil göstəriciləri, proimflammatuar iltihab markerləri və s. kimi)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erkən diaqnostikasının aparılması məsləhətdir.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557" y="624110"/>
            <a:ext cx="9636055" cy="747490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İstinadlar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426" y="1752600"/>
            <a:ext cx="10431186" cy="4528930"/>
          </a:xfrm>
        </p:spPr>
        <p:txBody>
          <a:bodyPr>
            <a:normAutofit/>
          </a:bodyPr>
          <a:lstStyle/>
          <a:p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1-Katherine T.Mills, Joshuna D.Bundy, Tanika N. Kelly et al. Global Disparities of Hypertension Prevelance and control. A. Systematic Analysis of Population Based Studies From 90 Countries // Circulation,-2016.-134.-P. 441-450.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2-Zhao Y, Lu F, Sun H, Liu Z, Zhao Y, Sun S, et al. Trends in hypertension prevalence, awareness, treatment, and control rates in Shandong Province of China. J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ClinHypertens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(Greenwich). 2012;14(9):637–43.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3-Nguyen QC, Tabor JW,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EntzelPP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 Y,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Suchindran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Hussey JM, et al. Discordance in national estimates of hypertension among young adults. Epidemiology. 2011;22(4):532–41.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4-L.E.Bautista,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L.M.Vera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I.A.Arenas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G.Gammara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“Independent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inflammatory markers ( CRP, IL-6, and TNF-α.) 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essensial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hypertension” // Journal of Human Hypertension - 2005. - Vol. 19.- </a:t>
            </a:r>
            <a:r>
              <a:rPr lang="az-Latn-A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P. 149-154.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Wenxiu Han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Zhijie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Wei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Hailiang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Zhang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Chunmei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Geng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Ruili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Dang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Mengqi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Yang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Jun Zhang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Changshui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Wang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Pei Jiang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Between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Sortilin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Inflammation in Patients with Coronary Heart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Disease”Published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2020 Feb10.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10.2147/JIR.S240421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66122"/>
            <a:ext cx="9371012" cy="1577008"/>
          </a:xfrm>
        </p:spPr>
        <p:txBody>
          <a:bodyPr>
            <a:normAutofit/>
          </a:bodyPr>
          <a:lstStyle/>
          <a:p>
            <a:r>
              <a:rPr lang="az-Latn-A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Diqqətinizə görə </a:t>
            </a:r>
            <a:r>
              <a:rPr lang="az-Latn-A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minnətdaram...</a:t>
            </a:r>
            <a:endParaRPr lang="az-Latn-A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92696" y="6705599"/>
            <a:ext cx="10311916" cy="15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az-Latn-A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1" y="-20703"/>
            <a:ext cx="5384800" cy="898158"/>
          </a:xfrm>
        </p:spPr>
        <p:txBody>
          <a:bodyPr>
            <a:normAutofit/>
          </a:bodyPr>
          <a:lstStyle/>
          <a:p>
            <a:r>
              <a:rPr lang="az-Latn-A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z-Latn-A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53111"/>
              </p:ext>
            </p:extLst>
          </p:nvPr>
        </p:nvGraphicFramePr>
        <p:xfrm>
          <a:off x="5422900" y="1274637"/>
          <a:ext cx="6081713" cy="399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690" y="5876577"/>
            <a:ext cx="11453092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2-Zhao Y, Lu F, Sun H, Liu Z, Zhao Y, Sun S, et al. Trends in hypertension prevalence, awareness, treatment, and control rates in Shandong Province of China. J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ClinHypertens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(Greenwich). 2012;14(9):637–43.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000" y="1555821"/>
            <a:ext cx="4635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ÜST-yə görə 2020-ci ilin sonunda dünyada 1.13 milyard insanın yüksək qan təzyiqi var, insanların beşdə ikisi öz diaqnozundan xəbərsizdir və yalnız on xəstədən biri </a:t>
            </a:r>
          </a:p>
          <a:p>
            <a:r>
              <a:rPr lang="az-Latn-A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hipertenziv müalicə alır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⁽¹⁾</a:t>
            </a:r>
            <a:r>
              <a:rPr lang="az-Latn-A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201" y="177800"/>
            <a:ext cx="9396412" cy="1028700"/>
          </a:xfrm>
        </p:spPr>
        <p:txBody>
          <a:bodyPr>
            <a:normAutofit/>
          </a:bodyPr>
          <a:lstStyle/>
          <a:p>
            <a:r>
              <a:rPr lang="az-Latn-A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İltihab markerlərinin təsnifatı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247773"/>
              </p:ext>
            </p:extLst>
          </p:nvPr>
        </p:nvGraphicFramePr>
        <p:xfrm>
          <a:off x="1801091" y="1366982"/>
          <a:ext cx="9703522" cy="388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000" y="5876577"/>
            <a:ext cx="10898909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2-Zhao Y, Lu F, Sun H, Liu Z, Zhao Y, Sun S, et al. Trends in hypertension prevalence, awareness, treatment, and control rates in Shandong Province of China. J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ClinHypertens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(Greenwich). 2012;14(9):637–43.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5878"/>
            <a:ext cx="8911687" cy="885524"/>
          </a:xfrm>
        </p:spPr>
        <p:txBody>
          <a:bodyPr/>
          <a:lstStyle/>
          <a:p>
            <a:r>
              <a:rPr lang="en-US" dirty="0" err="1" smtClean="0"/>
              <a:t>Sortilin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891" y="1357162"/>
            <a:ext cx="5060652" cy="5188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Sortilin</a:t>
            </a:r>
            <a:r>
              <a:rPr lang="en-US" dirty="0"/>
              <a:t> (SORT1) </a:t>
            </a:r>
            <a:r>
              <a:rPr lang="en-US" dirty="0" err="1"/>
              <a:t>insanlarda</a:t>
            </a:r>
            <a:r>
              <a:rPr lang="en-US" dirty="0"/>
              <a:t> 1-ci </a:t>
            </a:r>
            <a:r>
              <a:rPr lang="en-US" dirty="0" err="1"/>
              <a:t>xromosomda</a:t>
            </a:r>
            <a:r>
              <a:rPr lang="en-US" dirty="0"/>
              <a:t> SORT1 </a:t>
            </a:r>
            <a:r>
              <a:rPr lang="en-US" dirty="0" err="1"/>
              <a:t>geni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kodlanan</a:t>
            </a:r>
            <a:r>
              <a:rPr lang="en-US" dirty="0"/>
              <a:t> </a:t>
            </a:r>
            <a:r>
              <a:rPr lang="en-US" dirty="0" err="1" smtClean="0"/>
              <a:t>zülaldır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Bu </a:t>
            </a:r>
            <a:r>
              <a:rPr lang="en-US" dirty="0" err="1"/>
              <a:t>zülal</a:t>
            </a:r>
            <a:r>
              <a:rPr lang="en-US" dirty="0"/>
              <a:t> </a:t>
            </a:r>
            <a:r>
              <a:rPr lang="en-US" dirty="0" err="1"/>
              <a:t>çeşidləmə</a:t>
            </a:r>
            <a:r>
              <a:rPr lang="en-US" dirty="0"/>
              <a:t> </a:t>
            </a:r>
            <a:r>
              <a:rPr lang="en-US" dirty="0" err="1"/>
              <a:t>reseptorlarının</a:t>
            </a:r>
            <a:r>
              <a:rPr lang="en-US" dirty="0"/>
              <a:t> 10 </a:t>
            </a:r>
            <a:r>
              <a:rPr lang="en-US" dirty="0" err="1"/>
              <a:t>zülal</a:t>
            </a:r>
            <a:r>
              <a:rPr lang="en-US" dirty="0"/>
              <a:t> (Vps10p) </a:t>
            </a:r>
            <a:r>
              <a:rPr lang="en-US" dirty="0" err="1"/>
              <a:t>ailəsinin</a:t>
            </a:r>
            <a:r>
              <a:rPr lang="en-US" dirty="0"/>
              <a:t> </a:t>
            </a:r>
            <a:r>
              <a:rPr lang="en-US" dirty="0" err="1"/>
              <a:t>vakuolar</a:t>
            </a:r>
            <a:r>
              <a:rPr lang="en-US" dirty="0"/>
              <a:t> </a:t>
            </a:r>
            <a:r>
              <a:rPr lang="en-US" dirty="0" err="1"/>
              <a:t>zülal</a:t>
            </a:r>
            <a:r>
              <a:rPr lang="en-US" dirty="0"/>
              <a:t> </a:t>
            </a:r>
            <a:r>
              <a:rPr lang="en-US" dirty="0" err="1"/>
              <a:t>çeşidləməsində</a:t>
            </a:r>
            <a:r>
              <a:rPr lang="en-US" dirty="0"/>
              <a:t> I tip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qlikoproteinidir</a:t>
            </a:r>
            <a:r>
              <a:rPr lang="en-US" dirty="0"/>
              <a:t>.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çox</a:t>
            </a:r>
            <a:r>
              <a:rPr lang="ru-RU" dirty="0"/>
              <a:t> </a:t>
            </a:r>
            <a:r>
              <a:rPr lang="ru-RU" dirty="0" err="1"/>
              <a:t>toxumalarda</a:t>
            </a:r>
            <a:r>
              <a:rPr lang="ru-RU" dirty="0"/>
              <a:t> </a:t>
            </a:r>
            <a:r>
              <a:rPr lang="ru-RU" dirty="0" err="1"/>
              <a:t>hər</a:t>
            </a:r>
            <a:r>
              <a:rPr lang="ru-RU" dirty="0"/>
              <a:t> </a:t>
            </a:r>
            <a:r>
              <a:rPr lang="ru-RU" dirty="0" err="1"/>
              <a:t>yerdə</a:t>
            </a:r>
            <a:r>
              <a:rPr lang="ru-RU" dirty="0"/>
              <a:t> </a:t>
            </a:r>
            <a:r>
              <a:rPr lang="ru-RU" dirty="0" err="1"/>
              <a:t>ifadə</a:t>
            </a:r>
            <a:r>
              <a:rPr lang="ru-RU" dirty="0"/>
              <a:t> </a:t>
            </a:r>
            <a:r>
              <a:rPr lang="ru-RU" dirty="0" err="1"/>
              <a:t>edilsə</a:t>
            </a:r>
            <a:r>
              <a:rPr lang="ru-RU" dirty="0"/>
              <a:t> </a:t>
            </a:r>
            <a:r>
              <a:rPr lang="ru-RU" dirty="0" err="1"/>
              <a:t>də</a:t>
            </a:r>
            <a:r>
              <a:rPr lang="ru-RU" dirty="0" smtClean="0"/>
              <a:t>, </a:t>
            </a:r>
            <a:r>
              <a:rPr lang="ru-RU" dirty="0" err="1"/>
              <a:t>sortilin</a:t>
            </a:r>
            <a:r>
              <a:rPr lang="ru-RU" dirty="0"/>
              <a:t> </a:t>
            </a:r>
            <a:r>
              <a:rPr lang="ru-RU" dirty="0" err="1"/>
              <a:t>mərkəzi</a:t>
            </a:r>
            <a:r>
              <a:rPr lang="ru-RU" dirty="0"/>
              <a:t> </a:t>
            </a:r>
            <a:r>
              <a:rPr lang="ru-RU" dirty="0" err="1"/>
              <a:t>sinir</a:t>
            </a:r>
            <a:r>
              <a:rPr lang="ru-RU" dirty="0"/>
              <a:t> </a:t>
            </a:r>
            <a:r>
              <a:rPr lang="ru-RU" dirty="0" err="1"/>
              <a:t>sistemində</a:t>
            </a:r>
            <a:r>
              <a:rPr lang="ru-RU" dirty="0"/>
              <a:t> </a:t>
            </a:r>
            <a:r>
              <a:rPr lang="ru-RU" dirty="0" err="1"/>
              <a:t>ən</a:t>
            </a:r>
            <a:r>
              <a:rPr lang="ru-RU" dirty="0"/>
              <a:t> </a:t>
            </a:r>
            <a:r>
              <a:rPr lang="ru-RU" dirty="0" err="1"/>
              <a:t>çox</a:t>
            </a:r>
            <a:r>
              <a:rPr lang="ru-RU" dirty="0"/>
              <a:t> </a:t>
            </a:r>
            <a:r>
              <a:rPr lang="ru-RU" dirty="0" err="1" smtClean="0"/>
              <a:t>olur</a:t>
            </a:r>
            <a:r>
              <a:rPr lang="ru-RU" dirty="0" smtClean="0"/>
              <a:t>. </a:t>
            </a:r>
            <a:r>
              <a:rPr lang="ru-RU" dirty="0" err="1" smtClean="0"/>
              <a:t>Hüceyrə</a:t>
            </a:r>
            <a:r>
              <a:rPr lang="ru-RU" dirty="0" smtClean="0"/>
              <a:t> </a:t>
            </a:r>
            <a:r>
              <a:rPr lang="ru-RU" dirty="0" err="1"/>
              <a:t>səviyyəsində</a:t>
            </a:r>
            <a:r>
              <a:rPr lang="ru-RU" dirty="0"/>
              <a:t> </a:t>
            </a:r>
            <a:r>
              <a:rPr lang="ru-RU" dirty="0" err="1"/>
              <a:t>sortilin</a:t>
            </a:r>
            <a:r>
              <a:rPr lang="ru-RU" dirty="0"/>
              <a:t> </a:t>
            </a:r>
            <a:r>
              <a:rPr lang="ru-RU" dirty="0" err="1"/>
              <a:t>Golgi</a:t>
            </a:r>
            <a:r>
              <a:rPr lang="ru-RU" dirty="0"/>
              <a:t> </a:t>
            </a:r>
            <a:r>
              <a:rPr lang="ru-RU" dirty="0" err="1"/>
              <a:t>aparatı</a:t>
            </a:r>
            <a:r>
              <a:rPr lang="ru-RU" dirty="0"/>
              <a:t>, </a:t>
            </a:r>
            <a:r>
              <a:rPr lang="ru-RU" dirty="0" err="1"/>
              <a:t>endosom</a:t>
            </a:r>
            <a:r>
              <a:rPr lang="ru-RU" dirty="0"/>
              <a:t>, </a:t>
            </a:r>
            <a:r>
              <a:rPr lang="ru-RU" dirty="0" err="1"/>
              <a:t>lizosom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plazma</a:t>
            </a:r>
            <a:r>
              <a:rPr lang="ru-RU" dirty="0"/>
              <a:t> </a:t>
            </a:r>
            <a:r>
              <a:rPr lang="ru-RU" dirty="0" err="1"/>
              <a:t>membranı</a:t>
            </a:r>
            <a:r>
              <a:rPr lang="ru-RU" dirty="0"/>
              <a:t> </a:t>
            </a:r>
            <a:r>
              <a:rPr lang="ru-RU" dirty="0" err="1"/>
              <a:t>arasında</a:t>
            </a:r>
            <a:r>
              <a:rPr lang="ru-RU" dirty="0"/>
              <a:t> </a:t>
            </a:r>
            <a:r>
              <a:rPr lang="ru-RU" dirty="0" err="1"/>
              <a:t>zülal</a:t>
            </a:r>
            <a:r>
              <a:rPr lang="ru-RU" dirty="0"/>
              <a:t> </a:t>
            </a:r>
            <a:r>
              <a:rPr lang="ru-RU" dirty="0" err="1"/>
              <a:t>daşınmasında</a:t>
            </a:r>
            <a:r>
              <a:rPr lang="ru-RU" dirty="0"/>
              <a:t> </a:t>
            </a:r>
            <a:r>
              <a:rPr lang="ru-RU" dirty="0" err="1"/>
              <a:t>fəaliyyət</a:t>
            </a:r>
            <a:r>
              <a:rPr lang="ru-RU" dirty="0"/>
              <a:t> </a:t>
            </a:r>
            <a:r>
              <a:rPr lang="ru-RU" dirty="0" err="1"/>
              <a:t>göstərir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onun</a:t>
            </a:r>
            <a:r>
              <a:rPr lang="ru-RU" dirty="0"/>
              <a:t> </a:t>
            </a:r>
            <a:r>
              <a:rPr lang="ru-RU" dirty="0" err="1"/>
              <a:t>qlükoza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lipid</a:t>
            </a:r>
            <a:r>
              <a:rPr lang="ru-RU" dirty="0"/>
              <a:t> </a:t>
            </a:r>
            <a:r>
              <a:rPr lang="ru-RU" dirty="0" err="1"/>
              <a:t>mübadiləsi</a:t>
            </a:r>
            <a:r>
              <a:rPr lang="ru-RU" dirty="0"/>
              <a:t> </a:t>
            </a:r>
            <a:r>
              <a:rPr lang="ru-RU" dirty="0" err="1"/>
              <a:t>kimi</a:t>
            </a:r>
            <a:r>
              <a:rPr lang="ru-RU" dirty="0"/>
              <a:t> </a:t>
            </a:r>
            <a:r>
              <a:rPr lang="ru-RU" dirty="0" err="1"/>
              <a:t>çoxsaylı</a:t>
            </a:r>
            <a:r>
              <a:rPr lang="ru-RU" dirty="0"/>
              <a:t> </a:t>
            </a:r>
            <a:r>
              <a:rPr lang="ru-RU" dirty="0" err="1"/>
              <a:t>bioloji</a:t>
            </a:r>
            <a:r>
              <a:rPr lang="ru-RU" dirty="0"/>
              <a:t> </a:t>
            </a:r>
            <a:r>
              <a:rPr lang="ru-RU" dirty="0" err="1"/>
              <a:t>proseslərdə</a:t>
            </a:r>
            <a:r>
              <a:rPr lang="ru-RU" dirty="0"/>
              <a:t>, </a:t>
            </a:r>
            <a:r>
              <a:rPr lang="ru-RU" dirty="0" err="1"/>
              <a:t>eləcə</a:t>
            </a:r>
            <a:r>
              <a:rPr lang="ru-RU" dirty="0"/>
              <a:t> </a:t>
            </a:r>
            <a:r>
              <a:rPr lang="ru-RU" dirty="0" err="1"/>
              <a:t>də</a:t>
            </a:r>
            <a:r>
              <a:rPr lang="ru-RU" dirty="0"/>
              <a:t> </a:t>
            </a:r>
            <a:r>
              <a:rPr lang="ru-RU" dirty="0" err="1"/>
              <a:t>sinir</a:t>
            </a:r>
            <a:r>
              <a:rPr lang="ru-RU" dirty="0"/>
              <a:t> </a:t>
            </a:r>
            <a:r>
              <a:rPr lang="ru-RU" dirty="0" err="1"/>
              <a:t>inkişafı</a:t>
            </a:r>
            <a:r>
              <a:rPr lang="ru-RU" dirty="0"/>
              <a:t> </a:t>
            </a:r>
            <a:r>
              <a:rPr lang="ru-RU" dirty="0" err="1"/>
              <a:t>və</a:t>
            </a:r>
            <a:r>
              <a:rPr lang="ru-RU" dirty="0"/>
              <a:t> </a:t>
            </a:r>
            <a:r>
              <a:rPr lang="ru-RU" dirty="0" err="1"/>
              <a:t>hüceyrə</a:t>
            </a:r>
            <a:r>
              <a:rPr lang="ru-RU" dirty="0"/>
              <a:t> </a:t>
            </a:r>
            <a:r>
              <a:rPr lang="ru-RU" dirty="0" err="1"/>
              <a:t>ölümündə</a:t>
            </a:r>
            <a:r>
              <a:rPr lang="ru-RU" dirty="0"/>
              <a:t> </a:t>
            </a:r>
            <a:r>
              <a:rPr lang="ru-RU" dirty="0" err="1"/>
              <a:t>iştirakına</a:t>
            </a:r>
            <a:r>
              <a:rPr lang="ru-RU" dirty="0"/>
              <a:t> </a:t>
            </a:r>
            <a:r>
              <a:rPr lang="ru-RU" dirty="0" err="1"/>
              <a:t>səbəb</a:t>
            </a:r>
            <a:r>
              <a:rPr lang="ru-RU" dirty="0"/>
              <a:t> </a:t>
            </a:r>
            <a:r>
              <a:rPr lang="ru-RU" dirty="0" err="1"/>
              <a:t>olur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801" y="298385"/>
            <a:ext cx="5582654" cy="61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155" y="181348"/>
            <a:ext cx="5270915" cy="549224"/>
          </a:xfrm>
        </p:spPr>
        <p:txBody>
          <a:bodyPr>
            <a:normAutofit fontScale="90000"/>
          </a:bodyPr>
          <a:lstStyle/>
          <a:p>
            <a:r>
              <a:rPr lang="az-Latn-AZ" b="1" dirty="0" smtClean="0"/>
              <a:t>s</a:t>
            </a:r>
            <a:r>
              <a:rPr lang="en-US" b="1" dirty="0" err="1" smtClean="0"/>
              <a:t>ortilin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0438" y="866275"/>
            <a:ext cx="9376218" cy="505457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SORT1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geni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həmçinin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koronar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arteriya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xəstəliyi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riskinin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artması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ilə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əlaqəli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27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lokusdan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birini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ehtiva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edir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az-Latn-AZ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SORT1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sortilini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PSRC1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prolin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serinlə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zəngin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qıvrılmış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qıvrımlı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zülal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1-i, MYBPHL,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miozin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bağlayan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zülal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kimi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kodlaşdırır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 </a:t>
            </a:r>
            <a:endParaRPr lang="az-Latn-AZ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20" y="2385900"/>
            <a:ext cx="8982792" cy="3658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4324" y="6401748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Sortilin</a:t>
            </a:r>
            <a:r>
              <a:rPr lang="en-US" dirty="0"/>
              <a:t> 1 PCSK9 </a:t>
            </a:r>
            <a:r>
              <a:rPr lang="en-US" dirty="0" err="1"/>
              <a:t>Struktur</a:t>
            </a:r>
            <a:r>
              <a:rPr lang="en-US" dirty="0"/>
              <a:t> protein </a:t>
            </a:r>
            <a:r>
              <a:rPr lang="en-US" dirty="0" err="1"/>
              <a:t>Reseptor</a:t>
            </a:r>
            <a:r>
              <a:rPr lang="en-US" dirty="0"/>
              <a:t> Gene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667" y="0"/>
            <a:ext cx="2136807" cy="567891"/>
          </a:xfrm>
        </p:spPr>
        <p:txBody>
          <a:bodyPr>
            <a:normAutofit fontScale="90000"/>
          </a:bodyPr>
          <a:lstStyle/>
          <a:p>
            <a:r>
              <a:rPr lang="az-Latn-AZ" b="1" dirty="0" smtClean="0"/>
              <a:t>sortilin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0834" y="211757"/>
            <a:ext cx="8491903" cy="138603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  <a:cs typeface="Times New Roman" panose="02020603050405020304" pitchFamily="18" charset="0"/>
              </a:rPr>
              <a:t>Çox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sayda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genom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geniş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assosiasiya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tədqiqatları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(GWAS)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yeni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namizəd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genləri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ara</a:t>
            </a:r>
            <a:r>
              <a:rPr lang="az-Latn-AZ" dirty="0" smtClean="0">
                <a:latin typeface="+mj-lt"/>
                <a:cs typeface="Times New Roman" panose="02020603050405020304" pitchFamily="18" charset="0"/>
              </a:rPr>
              <a:t>şdırır.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2007-ci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ildən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LDL-C-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yə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təsir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edən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yeni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namizəd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genlər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o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cümlədən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lokus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daxil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olmaqla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GWAS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vasitəsilə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müəyyən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edilmişdir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az-Latn-AZ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1" y="1722923"/>
            <a:ext cx="9259502" cy="43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95" y="104346"/>
            <a:ext cx="2277458" cy="774468"/>
          </a:xfrm>
        </p:spPr>
        <p:txBody>
          <a:bodyPr/>
          <a:lstStyle/>
          <a:p>
            <a:r>
              <a:rPr lang="az-Latn-AZ" b="1" dirty="0"/>
              <a:t>s</a:t>
            </a:r>
            <a:r>
              <a:rPr lang="az-Latn-AZ" b="1" dirty="0" smtClean="0"/>
              <a:t>ortilin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198" y="712269"/>
            <a:ext cx="8838414" cy="1722923"/>
          </a:xfrm>
        </p:spPr>
        <p:txBody>
          <a:bodyPr/>
          <a:lstStyle/>
          <a:p>
            <a:r>
              <a:rPr lang="ru-RU" dirty="0" err="1">
                <a:cs typeface="Times New Roman" panose="02020603050405020304" pitchFamily="18" charset="0"/>
              </a:rPr>
              <a:t>sortilin</a:t>
            </a:r>
            <a:r>
              <a:rPr lang="ru-RU" dirty="0">
                <a:cs typeface="Times New Roman" panose="02020603050405020304" pitchFamily="18" charset="0"/>
              </a:rPr>
              <a:t> LDL-</a:t>
            </a:r>
            <a:r>
              <a:rPr lang="ru-RU" dirty="0" err="1">
                <a:cs typeface="Times New Roman" panose="02020603050405020304" pitchFamily="18" charset="0"/>
              </a:rPr>
              <a:t>xolesterol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metabolizması</a:t>
            </a:r>
            <a:r>
              <a:rPr lang="ru-RU" dirty="0">
                <a:cs typeface="Times New Roman" panose="02020603050405020304" pitchFamily="18" charset="0"/>
              </a:rPr>
              <a:t>, VLDL </a:t>
            </a:r>
            <a:r>
              <a:rPr lang="ru-RU" dirty="0" err="1">
                <a:cs typeface="Times New Roman" panose="02020603050405020304" pitchFamily="18" charset="0"/>
              </a:rPr>
              <a:t>ifrazı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və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PCSK9</a:t>
            </a:r>
            <a:r>
              <a:rPr lang="az-Latn-AZ" dirty="0" smtClean="0">
                <a:cs typeface="Times New Roman" panose="02020603050405020304" pitchFamily="18" charset="0"/>
              </a:rPr>
              <a:t> inhibitorlarının (qaraciyər hüceyrələri üzərindəki LdL repeptorlarına bağlanan ferment)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sekresiyasında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iştirak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edir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və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bununla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da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aterosklerotik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lezyonların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inkişafında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rol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cs typeface="Times New Roman" panose="02020603050405020304" pitchFamily="18" charset="0"/>
              </a:rPr>
              <a:t>oynayır</a:t>
            </a:r>
            <a:r>
              <a:rPr lang="az-Latn-AZ" dirty="0" smtClean="0"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31" y="2223436"/>
            <a:ext cx="8559281" cy="4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64" y="0"/>
            <a:ext cx="1964819" cy="810054"/>
          </a:xfrm>
        </p:spPr>
        <p:txBody>
          <a:bodyPr/>
          <a:lstStyle/>
          <a:p>
            <a:r>
              <a:rPr lang="az-Latn-AZ" b="1" dirty="0" smtClean="0"/>
              <a:t>sortilin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95564"/>
            <a:ext cx="9113261" cy="223520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Hüceyrə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səthində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hüceyrə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daxilindəki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endoplazmatik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retikulum-Golgi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aparatında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çeşidləyici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reseptor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sortilin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trans-Golgi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şəbəkəsi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lizosom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sekretor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qranullar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çeşiddə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hüceyrədaxili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zülalların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daşınmasında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iştirak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endParaRPr lang="az-Latn-A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plazma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həmçinin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hüceyrə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ölümünə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siqnal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vermək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koreseptor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çıxış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edərək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proNGF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p75NTR:sortilin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qarşılıqlı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əlaqəyə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vasitəçilik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43" y="2772076"/>
            <a:ext cx="9375005" cy="38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476</TotalTime>
  <Words>1883</Words>
  <Application>Microsoft Office PowerPoint</Application>
  <PresentationFormat>Широкоэкранный</PresentationFormat>
  <Paragraphs>225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Легкий дым</vt:lpstr>
      <vt:lpstr>Gənc hərbi qulluqçularda arterial hipertenziyanın yayılması və sortilin dəyərlərinin xəstəliyin erkən diaqnostikasında əhəmiyyəti  Tibb xidməti mayoru İlaha Ağayeva (Abdurahmanova)  </vt:lpstr>
      <vt:lpstr> Statistika</vt:lpstr>
      <vt:lpstr>   Statistika</vt:lpstr>
      <vt:lpstr>İltihab markerlərinin təsnifatı</vt:lpstr>
      <vt:lpstr>Sortilin</vt:lpstr>
      <vt:lpstr>sortilin</vt:lpstr>
      <vt:lpstr>sortilin</vt:lpstr>
      <vt:lpstr>sortilin</vt:lpstr>
      <vt:lpstr>sortilin</vt:lpstr>
      <vt:lpstr>Tədqiqatlar bizə nə deyir…</vt:lpstr>
      <vt:lpstr>Tədqiqatlar bizə nə deyir…</vt:lpstr>
      <vt:lpstr>Tədqiqatlar bizə nə deyir…</vt:lpstr>
      <vt:lpstr>Tədqiqat işimizin məqsədi</vt:lpstr>
      <vt:lpstr>Elmi araşdırmalara görə</vt:lpstr>
      <vt:lpstr>Material və metodlar</vt:lpstr>
      <vt:lpstr>Serum sortilinin dəyərlərinin ölçülməsi </vt:lpstr>
      <vt:lpstr>Statistik təhlil metodları</vt:lpstr>
      <vt:lpstr>Statistik təhlil nəticələri</vt:lpstr>
      <vt:lpstr>Statistik təhlil nəticələri</vt:lpstr>
      <vt:lpstr>Korellyasiyalar </vt:lpstr>
      <vt:lpstr>Korellyasiyalar</vt:lpstr>
      <vt:lpstr>Nəticələr</vt:lpstr>
      <vt:lpstr>Tövsiyyələrimiz</vt:lpstr>
      <vt:lpstr>İstinadlar</vt:lpstr>
      <vt:lpstr>Diqqətinizə görə minnətdaram...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Hərbi qulluqçularda arterial hipertenziyanın proimflammatuar marker olan sortilin ilə əlaqəsi  Tibb xidməti mayoru İlaha Abdurahmanova</dc:title>
  <dc:creator>Asus ZenBook 14</dc:creator>
  <cp:lastModifiedBy>Asus ZenBook 14</cp:lastModifiedBy>
  <cp:revision>45</cp:revision>
  <dcterms:created xsi:type="dcterms:W3CDTF">2022-10-31T12:48:20Z</dcterms:created>
  <dcterms:modified xsi:type="dcterms:W3CDTF">2022-12-10T00:58:43Z</dcterms:modified>
</cp:coreProperties>
</file>